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notesMasterIdLst>
    <p:notesMasterId r:id="rId16"/>
  </p:notesMasterIdLst>
  <p:sldIdLst>
    <p:sldId id="256" r:id="rId2"/>
    <p:sldId id="257" r:id="rId3"/>
    <p:sldId id="266" r:id="rId4"/>
    <p:sldId id="267" r:id="rId5"/>
    <p:sldId id="268" r:id="rId6"/>
    <p:sldId id="274" r:id="rId7"/>
    <p:sldId id="265" r:id="rId8"/>
    <p:sldId id="270" r:id="rId9"/>
    <p:sldId id="271" r:id="rId10"/>
    <p:sldId id="269" r:id="rId11"/>
    <p:sldId id="272" r:id="rId12"/>
    <p:sldId id="273" r:id="rId13"/>
    <p:sldId id="260" r:id="rId14"/>
    <p:sldId id="262" r:id="rId15"/>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49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EDAF0C-C7CF-D6D7-2728-3EB81C6C8B47}" v="8" dt="2025-09-16T02:04:18.0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9" d="100"/>
          <a:sy n="69"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onyPlainPresident (AB)" userId="S::stonyplainpresident@abnavyleague.ca::67a2911e-c464-4713-af3a-12d1134d4300" providerId="AD" clId="Web-{8DEDAF0C-C7CF-D6D7-2728-3EB81C6C8B47}"/>
    <pc:docChg chg="modSld">
      <pc:chgData name="StonyPlainPresident (AB)" userId="S::stonyplainpresident@abnavyleague.ca::67a2911e-c464-4713-af3a-12d1134d4300" providerId="AD" clId="Web-{8DEDAF0C-C7CF-D6D7-2728-3EB81C6C8B47}" dt="2025-09-16T02:04:18.065" v="7" actId="20577"/>
      <pc:docMkLst>
        <pc:docMk/>
      </pc:docMkLst>
      <pc:sldChg chg="modSp">
        <pc:chgData name="StonyPlainPresident (AB)" userId="S::stonyplainpresident@abnavyleague.ca::67a2911e-c464-4713-af3a-12d1134d4300" providerId="AD" clId="Web-{8DEDAF0C-C7CF-D6D7-2728-3EB81C6C8B47}" dt="2025-09-16T02:04:18.065" v="7" actId="20577"/>
        <pc:sldMkLst>
          <pc:docMk/>
          <pc:sldMk cId="1707924762" sldId="269"/>
        </pc:sldMkLst>
        <pc:spChg chg="mod">
          <ac:chgData name="StonyPlainPresident (AB)" userId="S::stonyplainpresident@abnavyleague.ca::67a2911e-c464-4713-af3a-12d1134d4300" providerId="AD" clId="Web-{8DEDAF0C-C7CF-D6D7-2728-3EB81C6C8B47}" dt="2025-09-16T02:04:18.065" v="7" actId="20577"/>
          <ac:spMkLst>
            <pc:docMk/>
            <pc:sldMk cId="1707924762" sldId="269"/>
            <ac:spMk id="3" creationId="{14374C1E-0F1C-CF5C-6A02-E2E7019919F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26F629-B334-40BB-AACD-7C79DF353557}" type="doc">
      <dgm:prSet loTypeId="urn:microsoft.com/office/officeart/2005/8/layout/default" loCatId="list" qsTypeId="urn:microsoft.com/office/officeart/2005/8/quickstyle/simple2#1" qsCatId="simple" csTypeId="urn:microsoft.com/office/officeart/2005/8/colors/colorful5#1" csCatId="colorful" phldr="1"/>
      <dgm:spPr/>
      <dgm:t>
        <a:bodyPr/>
        <a:lstStyle/>
        <a:p>
          <a:endParaRPr lang="en-US"/>
        </a:p>
      </dgm:t>
    </dgm:pt>
    <dgm:pt modelId="{CA14D02A-B8A8-4DC8-81E8-5A0870414D79}">
      <dgm:prSet/>
      <dgm:spPr/>
      <dgm:t>
        <a:bodyPr/>
        <a:lstStyle/>
        <a:p>
          <a:r>
            <a:rPr lang="en-US" dirty="0"/>
            <a:t>Message from the President</a:t>
          </a:r>
        </a:p>
      </dgm:t>
    </dgm:pt>
    <dgm:pt modelId="{D17EA30C-C591-41EB-A7AC-4BAAE6975289}" type="parTrans" cxnId="{EA08A83F-BC15-47A6-819D-52B93DDA3899}">
      <dgm:prSet/>
      <dgm:spPr/>
      <dgm:t>
        <a:bodyPr/>
        <a:lstStyle/>
        <a:p>
          <a:endParaRPr lang="en-US"/>
        </a:p>
      </dgm:t>
    </dgm:pt>
    <dgm:pt modelId="{AB16B5D7-00E2-4C66-9D39-3AC9164DEC25}" type="sibTrans" cxnId="{EA08A83F-BC15-47A6-819D-52B93DDA3899}">
      <dgm:prSet/>
      <dgm:spPr/>
      <dgm:t>
        <a:bodyPr/>
        <a:lstStyle/>
        <a:p>
          <a:endParaRPr lang="en-US"/>
        </a:p>
      </dgm:t>
    </dgm:pt>
    <dgm:pt modelId="{58D0C414-0322-4385-8122-66FB0834E8F9}">
      <dgm:prSet/>
      <dgm:spPr/>
      <dgm:t>
        <a:bodyPr/>
        <a:lstStyle/>
        <a:p>
          <a:r>
            <a:rPr lang="en-US" dirty="0"/>
            <a:t>Payment Methods</a:t>
          </a:r>
        </a:p>
      </dgm:t>
    </dgm:pt>
    <dgm:pt modelId="{A7C35F31-BB3E-49AA-9609-F038EF7CEA15}" type="parTrans" cxnId="{01E98C73-FC42-47C2-85E6-45CAA43E4B75}">
      <dgm:prSet/>
      <dgm:spPr/>
      <dgm:t>
        <a:bodyPr/>
        <a:lstStyle/>
        <a:p>
          <a:endParaRPr lang="en-US"/>
        </a:p>
      </dgm:t>
    </dgm:pt>
    <dgm:pt modelId="{99B32EF0-0BE2-4669-BC28-5C6EFCA5E515}" type="sibTrans" cxnId="{01E98C73-FC42-47C2-85E6-45CAA43E4B75}">
      <dgm:prSet/>
      <dgm:spPr/>
      <dgm:t>
        <a:bodyPr/>
        <a:lstStyle/>
        <a:p>
          <a:endParaRPr lang="en-US"/>
        </a:p>
      </dgm:t>
    </dgm:pt>
    <dgm:pt modelId="{C44A5014-DB76-4B19-AB3A-466C44671EE6}">
      <dgm:prSet/>
      <dgm:spPr/>
      <dgm:t>
        <a:bodyPr/>
        <a:lstStyle/>
        <a:p>
          <a:r>
            <a:rPr lang="en-US" b="0" i="0" dirty="0"/>
            <a:t>R E S P E C T</a:t>
          </a:r>
          <a:endParaRPr lang="en-US" dirty="0"/>
        </a:p>
      </dgm:t>
    </dgm:pt>
    <dgm:pt modelId="{2E80A9BC-BD1F-4C76-B99D-780758B34C6A}" type="parTrans" cxnId="{6CCA7EA4-F1BE-44ED-A8AE-4C2653A338CB}">
      <dgm:prSet/>
      <dgm:spPr/>
      <dgm:t>
        <a:bodyPr/>
        <a:lstStyle/>
        <a:p>
          <a:endParaRPr lang="en-US"/>
        </a:p>
      </dgm:t>
    </dgm:pt>
    <dgm:pt modelId="{065CCE77-B95C-4A76-B34F-7395A8B06410}" type="sibTrans" cxnId="{6CCA7EA4-F1BE-44ED-A8AE-4C2653A338CB}">
      <dgm:prSet/>
      <dgm:spPr/>
      <dgm:t>
        <a:bodyPr/>
        <a:lstStyle/>
        <a:p>
          <a:endParaRPr lang="en-US"/>
        </a:p>
      </dgm:t>
    </dgm:pt>
    <dgm:pt modelId="{E5002569-0119-4055-B65D-E85F5038CB85}">
      <dgm:prSet/>
      <dgm:spPr/>
      <dgm:t>
        <a:bodyPr/>
        <a:lstStyle/>
        <a:p>
          <a:r>
            <a:rPr lang="en-US" dirty="0"/>
            <a:t>Sea Cadet Presentation</a:t>
          </a:r>
        </a:p>
      </dgm:t>
    </dgm:pt>
    <dgm:pt modelId="{F3E49F69-54A5-401A-A1A3-4DEF959109AB}" type="parTrans" cxnId="{76AFBDA4-5C0D-4F12-BB92-6AC7CB518838}">
      <dgm:prSet/>
      <dgm:spPr/>
      <dgm:t>
        <a:bodyPr/>
        <a:lstStyle/>
        <a:p>
          <a:endParaRPr lang="en-US"/>
        </a:p>
      </dgm:t>
    </dgm:pt>
    <dgm:pt modelId="{8E4F23D6-3650-4A7A-9497-166AC9C0ABF1}" type="sibTrans" cxnId="{76AFBDA4-5C0D-4F12-BB92-6AC7CB518838}">
      <dgm:prSet/>
      <dgm:spPr/>
      <dgm:t>
        <a:bodyPr/>
        <a:lstStyle/>
        <a:p>
          <a:endParaRPr lang="en-US"/>
        </a:p>
      </dgm:t>
    </dgm:pt>
    <dgm:pt modelId="{616990AF-6D51-48E0-B1B1-E7BEBCDE6980}">
      <dgm:prSet/>
      <dgm:spPr/>
      <dgm:t>
        <a:bodyPr/>
        <a:lstStyle/>
        <a:p>
          <a:r>
            <a:rPr lang="en-US" dirty="0"/>
            <a:t>Our Fundraising Program</a:t>
          </a:r>
        </a:p>
      </dgm:t>
    </dgm:pt>
    <dgm:pt modelId="{199441C7-6263-4AAA-BFFE-DBA48F89A154}" type="parTrans" cxnId="{8BFE44FE-E8C5-471F-9444-38EB486AB160}">
      <dgm:prSet/>
      <dgm:spPr/>
      <dgm:t>
        <a:bodyPr/>
        <a:lstStyle/>
        <a:p>
          <a:endParaRPr lang="en-CA"/>
        </a:p>
      </dgm:t>
    </dgm:pt>
    <dgm:pt modelId="{78C5177F-97C8-41BE-9FED-0045DE4B2A07}" type="sibTrans" cxnId="{8BFE44FE-E8C5-471F-9444-38EB486AB160}">
      <dgm:prSet/>
      <dgm:spPr/>
      <dgm:t>
        <a:bodyPr/>
        <a:lstStyle/>
        <a:p>
          <a:endParaRPr lang="en-CA"/>
        </a:p>
      </dgm:t>
    </dgm:pt>
    <dgm:pt modelId="{273C9E4F-428C-4643-B989-0770EB09983B}">
      <dgm:prSet/>
      <dgm:spPr/>
      <dgm:t>
        <a:bodyPr/>
        <a:lstStyle/>
        <a:p>
          <a:r>
            <a:rPr lang="en-US" dirty="0"/>
            <a:t>Navy League Presentation</a:t>
          </a:r>
        </a:p>
      </dgm:t>
    </dgm:pt>
    <dgm:pt modelId="{837D26DF-B167-4204-BCE5-522E4F31FCE5}" type="parTrans" cxnId="{F04F2975-1B3D-4603-B932-C0B44AFC0432}">
      <dgm:prSet/>
      <dgm:spPr/>
      <dgm:t>
        <a:bodyPr/>
        <a:lstStyle/>
        <a:p>
          <a:endParaRPr lang="en-CA"/>
        </a:p>
      </dgm:t>
    </dgm:pt>
    <dgm:pt modelId="{6210E9BE-7378-4A18-87AE-9AD7A774E9D8}" type="sibTrans" cxnId="{F04F2975-1B3D-4603-B932-C0B44AFC0432}">
      <dgm:prSet/>
      <dgm:spPr/>
      <dgm:t>
        <a:bodyPr/>
        <a:lstStyle/>
        <a:p>
          <a:endParaRPr lang="en-CA"/>
        </a:p>
      </dgm:t>
    </dgm:pt>
    <dgm:pt modelId="{F2FFC344-1F85-4BD1-BF1E-DF6B6AEDDA70}" type="pres">
      <dgm:prSet presAssocID="{7D26F629-B334-40BB-AACD-7C79DF353557}" presName="diagram" presStyleCnt="0">
        <dgm:presLayoutVars>
          <dgm:dir/>
          <dgm:resizeHandles val="exact"/>
        </dgm:presLayoutVars>
      </dgm:prSet>
      <dgm:spPr/>
    </dgm:pt>
    <dgm:pt modelId="{6730A286-A0C9-4840-93B0-84EAD54A5B7F}" type="pres">
      <dgm:prSet presAssocID="{CA14D02A-B8A8-4DC8-81E8-5A0870414D79}" presName="node" presStyleLbl="node1" presStyleIdx="0" presStyleCnt="6">
        <dgm:presLayoutVars>
          <dgm:bulletEnabled val="1"/>
        </dgm:presLayoutVars>
      </dgm:prSet>
      <dgm:spPr/>
    </dgm:pt>
    <dgm:pt modelId="{97BD1CA1-037E-4707-908F-6145DCE191B6}" type="pres">
      <dgm:prSet presAssocID="{AB16B5D7-00E2-4C66-9D39-3AC9164DEC25}" presName="sibTrans" presStyleCnt="0"/>
      <dgm:spPr/>
    </dgm:pt>
    <dgm:pt modelId="{AF87B942-A64B-4AF5-9DCC-4B9CD9DE5587}" type="pres">
      <dgm:prSet presAssocID="{616990AF-6D51-48E0-B1B1-E7BEBCDE6980}" presName="node" presStyleLbl="node1" presStyleIdx="1" presStyleCnt="6">
        <dgm:presLayoutVars>
          <dgm:bulletEnabled val="1"/>
        </dgm:presLayoutVars>
      </dgm:prSet>
      <dgm:spPr/>
    </dgm:pt>
    <dgm:pt modelId="{8FFE14B5-7920-4032-A581-95A62F9DFBA4}" type="pres">
      <dgm:prSet presAssocID="{78C5177F-97C8-41BE-9FED-0045DE4B2A07}" presName="sibTrans" presStyleCnt="0"/>
      <dgm:spPr/>
    </dgm:pt>
    <dgm:pt modelId="{F44BD0AA-B000-46D7-A9E5-63157A21B4DA}" type="pres">
      <dgm:prSet presAssocID="{58D0C414-0322-4385-8122-66FB0834E8F9}" presName="node" presStyleLbl="node1" presStyleIdx="2" presStyleCnt="6">
        <dgm:presLayoutVars>
          <dgm:bulletEnabled val="1"/>
        </dgm:presLayoutVars>
      </dgm:prSet>
      <dgm:spPr/>
    </dgm:pt>
    <dgm:pt modelId="{89F79755-7C4B-4D55-A95C-2814BF24C7D6}" type="pres">
      <dgm:prSet presAssocID="{99B32EF0-0BE2-4669-BC28-5C6EFCA5E515}" presName="sibTrans" presStyleCnt="0"/>
      <dgm:spPr/>
    </dgm:pt>
    <dgm:pt modelId="{6504D92E-8E30-4F30-9BAB-EACED8C13627}" type="pres">
      <dgm:prSet presAssocID="{C44A5014-DB76-4B19-AB3A-466C44671EE6}" presName="node" presStyleLbl="node1" presStyleIdx="3" presStyleCnt="6">
        <dgm:presLayoutVars>
          <dgm:bulletEnabled val="1"/>
        </dgm:presLayoutVars>
      </dgm:prSet>
      <dgm:spPr/>
    </dgm:pt>
    <dgm:pt modelId="{42012880-5E2E-4062-B56B-1C766E126295}" type="pres">
      <dgm:prSet presAssocID="{065CCE77-B95C-4A76-B34F-7395A8B06410}" presName="sibTrans" presStyleCnt="0"/>
      <dgm:spPr/>
    </dgm:pt>
    <dgm:pt modelId="{562AC81C-EFB1-432E-AB5C-F2AA50415180}" type="pres">
      <dgm:prSet presAssocID="{E5002569-0119-4055-B65D-E85F5038CB85}" presName="node" presStyleLbl="node1" presStyleIdx="4" presStyleCnt="6">
        <dgm:presLayoutVars>
          <dgm:bulletEnabled val="1"/>
        </dgm:presLayoutVars>
      </dgm:prSet>
      <dgm:spPr/>
    </dgm:pt>
    <dgm:pt modelId="{96A391AE-B4B4-4F44-81C7-63A0DF0CDA43}" type="pres">
      <dgm:prSet presAssocID="{8E4F23D6-3650-4A7A-9497-166AC9C0ABF1}" presName="sibTrans" presStyleCnt="0"/>
      <dgm:spPr/>
    </dgm:pt>
    <dgm:pt modelId="{5B63C129-3C28-4A9A-A49A-A43EAEEFBADF}" type="pres">
      <dgm:prSet presAssocID="{273C9E4F-428C-4643-B989-0770EB09983B}" presName="node" presStyleLbl="node1" presStyleIdx="5" presStyleCnt="6">
        <dgm:presLayoutVars>
          <dgm:bulletEnabled val="1"/>
        </dgm:presLayoutVars>
      </dgm:prSet>
      <dgm:spPr/>
    </dgm:pt>
  </dgm:ptLst>
  <dgm:cxnLst>
    <dgm:cxn modelId="{735CC31C-ADB5-4FB1-8A48-0ECD22A28B56}" type="presOf" srcId="{C44A5014-DB76-4B19-AB3A-466C44671EE6}" destId="{6504D92E-8E30-4F30-9BAB-EACED8C13627}" srcOrd="0" destOrd="0" presId="urn:microsoft.com/office/officeart/2005/8/layout/default"/>
    <dgm:cxn modelId="{EA08A83F-BC15-47A6-819D-52B93DDA3899}" srcId="{7D26F629-B334-40BB-AACD-7C79DF353557}" destId="{CA14D02A-B8A8-4DC8-81E8-5A0870414D79}" srcOrd="0" destOrd="0" parTransId="{D17EA30C-C591-41EB-A7AC-4BAAE6975289}" sibTransId="{AB16B5D7-00E2-4C66-9D39-3AC9164DEC25}"/>
    <dgm:cxn modelId="{40872946-56D8-46D0-ABD1-22DCD4C30331}" type="presOf" srcId="{616990AF-6D51-48E0-B1B1-E7BEBCDE6980}" destId="{AF87B942-A64B-4AF5-9DCC-4B9CD9DE5587}" srcOrd="0" destOrd="0" presId="urn:microsoft.com/office/officeart/2005/8/layout/default"/>
    <dgm:cxn modelId="{01E98C73-FC42-47C2-85E6-45CAA43E4B75}" srcId="{7D26F629-B334-40BB-AACD-7C79DF353557}" destId="{58D0C414-0322-4385-8122-66FB0834E8F9}" srcOrd="2" destOrd="0" parTransId="{A7C35F31-BB3E-49AA-9609-F038EF7CEA15}" sibTransId="{99B32EF0-0BE2-4669-BC28-5C6EFCA5E515}"/>
    <dgm:cxn modelId="{F04F2975-1B3D-4603-B932-C0B44AFC0432}" srcId="{7D26F629-B334-40BB-AACD-7C79DF353557}" destId="{273C9E4F-428C-4643-B989-0770EB09983B}" srcOrd="5" destOrd="0" parTransId="{837D26DF-B167-4204-BCE5-522E4F31FCE5}" sibTransId="{6210E9BE-7378-4A18-87AE-9AD7A774E9D8}"/>
    <dgm:cxn modelId="{D2CD7294-45D4-4B1A-946F-2BE58F6DF0B7}" type="presOf" srcId="{273C9E4F-428C-4643-B989-0770EB09983B}" destId="{5B63C129-3C28-4A9A-A49A-A43EAEEFBADF}" srcOrd="0" destOrd="0" presId="urn:microsoft.com/office/officeart/2005/8/layout/default"/>
    <dgm:cxn modelId="{6CCA7EA4-F1BE-44ED-A8AE-4C2653A338CB}" srcId="{7D26F629-B334-40BB-AACD-7C79DF353557}" destId="{C44A5014-DB76-4B19-AB3A-466C44671EE6}" srcOrd="3" destOrd="0" parTransId="{2E80A9BC-BD1F-4C76-B99D-780758B34C6A}" sibTransId="{065CCE77-B95C-4A76-B34F-7395A8B06410}"/>
    <dgm:cxn modelId="{76AFBDA4-5C0D-4F12-BB92-6AC7CB518838}" srcId="{7D26F629-B334-40BB-AACD-7C79DF353557}" destId="{E5002569-0119-4055-B65D-E85F5038CB85}" srcOrd="4" destOrd="0" parTransId="{F3E49F69-54A5-401A-A1A3-4DEF959109AB}" sibTransId="{8E4F23D6-3650-4A7A-9497-166AC9C0ABF1}"/>
    <dgm:cxn modelId="{68338EC4-3490-48EA-867C-81C386878FB6}" type="presOf" srcId="{58D0C414-0322-4385-8122-66FB0834E8F9}" destId="{F44BD0AA-B000-46D7-A9E5-63157A21B4DA}" srcOrd="0" destOrd="0" presId="urn:microsoft.com/office/officeart/2005/8/layout/default"/>
    <dgm:cxn modelId="{F2218DC7-18D8-4B69-93B5-D03385E716D0}" type="presOf" srcId="{CA14D02A-B8A8-4DC8-81E8-5A0870414D79}" destId="{6730A286-A0C9-4840-93B0-84EAD54A5B7F}" srcOrd="0" destOrd="0" presId="urn:microsoft.com/office/officeart/2005/8/layout/default"/>
    <dgm:cxn modelId="{6CFE0DF2-517B-4C47-8C6E-18E2F75373EA}" type="presOf" srcId="{7D26F629-B334-40BB-AACD-7C79DF353557}" destId="{F2FFC344-1F85-4BD1-BF1E-DF6B6AEDDA70}" srcOrd="0" destOrd="0" presId="urn:microsoft.com/office/officeart/2005/8/layout/default"/>
    <dgm:cxn modelId="{E5AE1BF8-94C3-4A54-AF24-9221567FAF78}" type="presOf" srcId="{E5002569-0119-4055-B65D-E85F5038CB85}" destId="{562AC81C-EFB1-432E-AB5C-F2AA50415180}" srcOrd="0" destOrd="0" presId="urn:microsoft.com/office/officeart/2005/8/layout/default"/>
    <dgm:cxn modelId="{8BFE44FE-E8C5-471F-9444-38EB486AB160}" srcId="{7D26F629-B334-40BB-AACD-7C79DF353557}" destId="{616990AF-6D51-48E0-B1B1-E7BEBCDE6980}" srcOrd="1" destOrd="0" parTransId="{199441C7-6263-4AAA-BFFE-DBA48F89A154}" sibTransId="{78C5177F-97C8-41BE-9FED-0045DE4B2A07}"/>
    <dgm:cxn modelId="{DFA6C770-D67F-4B5A-B5FD-DF83FBFD25EF}" type="presParOf" srcId="{F2FFC344-1F85-4BD1-BF1E-DF6B6AEDDA70}" destId="{6730A286-A0C9-4840-93B0-84EAD54A5B7F}" srcOrd="0" destOrd="0" presId="urn:microsoft.com/office/officeart/2005/8/layout/default"/>
    <dgm:cxn modelId="{0C305D78-B11F-4781-92D6-93746F8453EB}" type="presParOf" srcId="{F2FFC344-1F85-4BD1-BF1E-DF6B6AEDDA70}" destId="{97BD1CA1-037E-4707-908F-6145DCE191B6}" srcOrd="1" destOrd="0" presId="urn:microsoft.com/office/officeart/2005/8/layout/default"/>
    <dgm:cxn modelId="{A577C4AF-9480-460E-B678-23DDCA087339}" type="presParOf" srcId="{F2FFC344-1F85-4BD1-BF1E-DF6B6AEDDA70}" destId="{AF87B942-A64B-4AF5-9DCC-4B9CD9DE5587}" srcOrd="2" destOrd="0" presId="urn:microsoft.com/office/officeart/2005/8/layout/default"/>
    <dgm:cxn modelId="{1ED75489-22E4-4529-B39E-FF1787FBF11B}" type="presParOf" srcId="{F2FFC344-1F85-4BD1-BF1E-DF6B6AEDDA70}" destId="{8FFE14B5-7920-4032-A581-95A62F9DFBA4}" srcOrd="3" destOrd="0" presId="urn:microsoft.com/office/officeart/2005/8/layout/default"/>
    <dgm:cxn modelId="{05C151BB-85FD-4E16-A56D-6059677C73B2}" type="presParOf" srcId="{F2FFC344-1F85-4BD1-BF1E-DF6B6AEDDA70}" destId="{F44BD0AA-B000-46D7-A9E5-63157A21B4DA}" srcOrd="4" destOrd="0" presId="urn:microsoft.com/office/officeart/2005/8/layout/default"/>
    <dgm:cxn modelId="{C3B6AD25-36E9-469A-9541-7A9731F93D6C}" type="presParOf" srcId="{F2FFC344-1F85-4BD1-BF1E-DF6B6AEDDA70}" destId="{89F79755-7C4B-4D55-A95C-2814BF24C7D6}" srcOrd="5" destOrd="0" presId="urn:microsoft.com/office/officeart/2005/8/layout/default"/>
    <dgm:cxn modelId="{59DD8539-9C2E-444A-9B17-CCE98419CA18}" type="presParOf" srcId="{F2FFC344-1F85-4BD1-BF1E-DF6B6AEDDA70}" destId="{6504D92E-8E30-4F30-9BAB-EACED8C13627}" srcOrd="6" destOrd="0" presId="urn:microsoft.com/office/officeart/2005/8/layout/default"/>
    <dgm:cxn modelId="{AC11A3B3-8CAE-458D-9708-69708F09D8E0}" type="presParOf" srcId="{F2FFC344-1F85-4BD1-BF1E-DF6B6AEDDA70}" destId="{42012880-5E2E-4062-B56B-1C766E126295}" srcOrd="7" destOrd="0" presId="urn:microsoft.com/office/officeart/2005/8/layout/default"/>
    <dgm:cxn modelId="{47CFC023-0BC5-4FAE-8446-1E29EDDE5831}" type="presParOf" srcId="{F2FFC344-1F85-4BD1-BF1E-DF6B6AEDDA70}" destId="{562AC81C-EFB1-432E-AB5C-F2AA50415180}" srcOrd="8" destOrd="0" presId="urn:microsoft.com/office/officeart/2005/8/layout/default"/>
    <dgm:cxn modelId="{4DF07E12-62D9-465A-9B68-8A47670DE197}" type="presParOf" srcId="{F2FFC344-1F85-4BD1-BF1E-DF6B6AEDDA70}" destId="{96A391AE-B4B4-4F44-81C7-63A0DF0CDA43}" srcOrd="9" destOrd="0" presId="urn:microsoft.com/office/officeart/2005/8/layout/default"/>
    <dgm:cxn modelId="{D6B0FAF0-D8FF-43FC-AF57-D4C2F0D9BF7D}" type="presParOf" srcId="{F2FFC344-1F85-4BD1-BF1E-DF6B6AEDDA70}" destId="{5B63C129-3C28-4A9A-A49A-A43EAEEFBAD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30A286-A0C9-4840-93B0-84EAD54A5B7F}">
      <dsp:nvSpPr>
        <dsp:cNvPr id="0" name=""/>
        <dsp:cNvSpPr/>
      </dsp:nvSpPr>
      <dsp:spPr>
        <a:xfrm>
          <a:off x="963691" y="975"/>
          <a:ext cx="2779067" cy="1667440"/>
        </a:xfrm>
        <a:prstGeom prst="rect">
          <a:avLst/>
        </a:prstGeom>
        <a:solidFill>
          <a:schemeClr val="accent5">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Message from the President</a:t>
          </a:r>
        </a:p>
      </dsp:txBody>
      <dsp:txXfrm>
        <a:off x="963691" y="975"/>
        <a:ext cx="2779067" cy="1667440"/>
      </dsp:txXfrm>
    </dsp:sp>
    <dsp:sp modelId="{AF87B942-A64B-4AF5-9DCC-4B9CD9DE5587}">
      <dsp:nvSpPr>
        <dsp:cNvPr id="0" name=""/>
        <dsp:cNvSpPr/>
      </dsp:nvSpPr>
      <dsp:spPr>
        <a:xfrm>
          <a:off x="4020665" y="975"/>
          <a:ext cx="2779067" cy="1667440"/>
        </a:xfrm>
        <a:prstGeom prst="rect">
          <a:avLst/>
        </a:prstGeom>
        <a:solidFill>
          <a:schemeClr val="accent5">
            <a:hueOff val="4030852"/>
            <a:satOff val="-1883"/>
            <a:lumOff val="-2117"/>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Our Fundraising Program</a:t>
          </a:r>
        </a:p>
      </dsp:txBody>
      <dsp:txXfrm>
        <a:off x="4020665" y="975"/>
        <a:ext cx="2779067" cy="1667440"/>
      </dsp:txXfrm>
    </dsp:sp>
    <dsp:sp modelId="{F44BD0AA-B000-46D7-A9E5-63157A21B4DA}">
      <dsp:nvSpPr>
        <dsp:cNvPr id="0" name=""/>
        <dsp:cNvSpPr/>
      </dsp:nvSpPr>
      <dsp:spPr>
        <a:xfrm>
          <a:off x="7077639" y="975"/>
          <a:ext cx="2779067" cy="1667440"/>
        </a:xfrm>
        <a:prstGeom prst="rect">
          <a:avLst/>
        </a:prstGeom>
        <a:solidFill>
          <a:schemeClr val="accent5">
            <a:hueOff val="8061703"/>
            <a:satOff val="-3767"/>
            <a:lumOff val="-4235"/>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Payment Methods</a:t>
          </a:r>
        </a:p>
      </dsp:txBody>
      <dsp:txXfrm>
        <a:off x="7077639" y="975"/>
        <a:ext cx="2779067" cy="1667440"/>
      </dsp:txXfrm>
    </dsp:sp>
    <dsp:sp modelId="{6504D92E-8E30-4F30-9BAB-EACED8C13627}">
      <dsp:nvSpPr>
        <dsp:cNvPr id="0" name=""/>
        <dsp:cNvSpPr/>
      </dsp:nvSpPr>
      <dsp:spPr>
        <a:xfrm>
          <a:off x="963691" y="1946322"/>
          <a:ext cx="2779067" cy="1667440"/>
        </a:xfrm>
        <a:prstGeom prst="rect">
          <a:avLst/>
        </a:prstGeom>
        <a:solidFill>
          <a:schemeClr val="accent5">
            <a:hueOff val="12092555"/>
            <a:satOff val="-5650"/>
            <a:lumOff val="-6352"/>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0" i="0" kern="1200" dirty="0"/>
            <a:t>R E S P E C T</a:t>
          </a:r>
          <a:endParaRPr lang="en-US" sz="3300" kern="1200" dirty="0"/>
        </a:p>
      </dsp:txBody>
      <dsp:txXfrm>
        <a:off x="963691" y="1946322"/>
        <a:ext cx="2779067" cy="1667440"/>
      </dsp:txXfrm>
    </dsp:sp>
    <dsp:sp modelId="{562AC81C-EFB1-432E-AB5C-F2AA50415180}">
      <dsp:nvSpPr>
        <dsp:cNvPr id="0" name=""/>
        <dsp:cNvSpPr/>
      </dsp:nvSpPr>
      <dsp:spPr>
        <a:xfrm>
          <a:off x="4020665" y="1946322"/>
          <a:ext cx="2779067" cy="1667440"/>
        </a:xfrm>
        <a:prstGeom prst="rect">
          <a:avLst/>
        </a:prstGeom>
        <a:solidFill>
          <a:schemeClr val="accent5">
            <a:hueOff val="16123407"/>
            <a:satOff val="-7534"/>
            <a:lumOff val="-847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Sea Cadet Presentation</a:t>
          </a:r>
        </a:p>
      </dsp:txBody>
      <dsp:txXfrm>
        <a:off x="4020665" y="1946322"/>
        <a:ext cx="2779067" cy="1667440"/>
      </dsp:txXfrm>
    </dsp:sp>
    <dsp:sp modelId="{5B63C129-3C28-4A9A-A49A-A43EAEEFBADF}">
      <dsp:nvSpPr>
        <dsp:cNvPr id="0" name=""/>
        <dsp:cNvSpPr/>
      </dsp:nvSpPr>
      <dsp:spPr>
        <a:xfrm>
          <a:off x="7077639" y="1946322"/>
          <a:ext cx="2779067" cy="1667440"/>
        </a:xfrm>
        <a:prstGeom prst="rect">
          <a:avLst/>
        </a:prstGeom>
        <a:solidFill>
          <a:schemeClr val="accent5">
            <a:hueOff val="20154258"/>
            <a:satOff val="-9417"/>
            <a:lumOff val="-10587"/>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Navy League Presentation</a:t>
          </a:r>
        </a:p>
      </dsp:txBody>
      <dsp:txXfrm>
        <a:off x="7077639" y="1946322"/>
        <a:ext cx="2779067" cy="16674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61006748-4AF5-45E8-920E-668F737F7A6E}" type="datetimeFigureOut">
              <a:rPr lang="en-US" smtClean="0"/>
              <a:t>9/26/2026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EEAF6605-24C8-4752-B255-92C9158DB7FA}" type="slidenum">
              <a:rPr lang="en-US" smtClean="0"/>
              <a:t>‹#›</a:t>
            </a:fld>
            <a:endParaRPr lang="en-US"/>
          </a:p>
        </p:txBody>
      </p:sp>
    </p:spTree>
    <p:extLst>
      <p:ext uri="{BB962C8B-B14F-4D97-AF65-F5344CB8AC3E}">
        <p14:creationId xmlns:p14="http://schemas.microsoft.com/office/powerpoint/2010/main" val="4269245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6386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83565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95101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134876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9/26/2026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18168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9/26/2026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08756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9/26/2026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38943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65635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116038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4AAD347D-5ACD-4C99-B74B-A9C85AD731AF}" type="datetimeFigureOut">
              <a:rPr lang="en-US" smtClean="0"/>
              <a:t>9/26/2026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7764729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03403540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920513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51953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56361621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8725427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31103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75879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4AAD347D-5ACD-4C99-B74B-A9C85AD731AF}" type="datetimeFigureOut">
              <a:rPr lang="en-US" smtClean="0"/>
              <a:t>9/26/2026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21570978"/>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6.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mailto:stonyplaintreasurer@abnavyleague.ca" TargetMode="Externa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hyperlink" Target="mailto:jamie.rupert@cadets.gc.ca" TargetMode="External"/><Relationship Id="rId2" Type="http://schemas.openxmlformats.org/officeDocument/2006/relationships/hyperlink" Target="mailto:stonyplainpresident@abnavyleague.ca" TargetMode="Externa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hyperlink" Target="mailto:co.nlcc.ejstolk@abnavyleague.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8A973E8-C2D4-4C81-8ADE-C5C021A61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2AB179-63EE-4DE4-9F33-1104AB3CF8B0}"/>
              </a:ext>
            </a:extLst>
          </p:cNvPr>
          <p:cNvSpPr>
            <a:spLocks noGrp="1"/>
          </p:cNvSpPr>
          <p:nvPr>
            <p:ph type="ctrTitle"/>
          </p:nvPr>
        </p:nvSpPr>
        <p:spPr>
          <a:xfrm>
            <a:off x="665641" y="4473679"/>
            <a:ext cx="9552558" cy="1233251"/>
          </a:xfrm>
        </p:spPr>
        <p:txBody>
          <a:bodyPr>
            <a:normAutofit/>
          </a:bodyPr>
          <a:lstStyle/>
          <a:p>
            <a:r>
              <a:rPr lang="en-US" dirty="0">
                <a:solidFill>
                  <a:schemeClr val="bg1"/>
                </a:solidFill>
              </a:rPr>
              <a:t>Parent Meeting</a:t>
            </a:r>
          </a:p>
        </p:txBody>
      </p:sp>
      <p:sp>
        <p:nvSpPr>
          <p:cNvPr id="3" name="Subtitle 2">
            <a:extLst>
              <a:ext uri="{FF2B5EF4-FFF2-40B4-BE49-F238E27FC236}">
                <a16:creationId xmlns:a16="http://schemas.microsoft.com/office/drawing/2014/main" id="{5146190F-D09F-4780-9629-AEBD50A3973E}"/>
              </a:ext>
            </a:extLst>
          </p:cNvPr>
          <p:cNvSpPr>
            <a:spLocks noGrp="1"/>
          </p:cNvSpPr>
          <p:nvPr>
            <p:ph type="subTitle" idx="1"/>
          </p:nvPr>
        </p:nvSpPr>
        <p:spPr>
          <a:xfrm>
            <a:off x="668815" y="5686129"/>
            <a:ext cx="9623477" cy="462967"/>
          </a:xfrm>
        </p:spPr>
        <p:txBody>
          <a:bodyPr>
            <a:normAutofit/>
          </a:bodyPr>
          <a:lstStyle/>
          <a:p>
            <a:r>
              <a:rPr lang="en-US" dirty="0">
                <a:solidFill>
                  <a:schemeClr val="bg1"/>
                </a:solidFill>
              </a:rPr>
              <a:t>September 23, 2026</a:t>
            </a:r>
          </a:p>
        </p:txBody>
      </p:sp>
      <p:grpSp>
        <p:nvGrpSpPr>
          <p:cNvPr id="17" name="Group 16">
            <a:extLst>
              <a:ext uri="{FF2B5EF4-FFF2-40B4-BE49-F238E27FC236}">
                <a16:creationId xmlns:a16="http://schemas.microsoft.com/office/drawing/2014/main" id="{A08E251A-5371-4E82-A0F3-2CA0C15AB0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8" name="Straight Connector 17">
              <a:extLst>
                <a:ext uri="{FF2B5EF4-FFF2-40B4-BE49-F238E27FC236}">
                  <a16:creationId xmlns:a16="http://schemas.microsoft.com/office/drawing/2014/main" id="{D31AC21F-237B-4CA8-BC96-29F3607FABE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9959094C-A1B3-4AD4-9AAE-0FCDDD7984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5EC0EFA-8A7F-4299-A623-3EE741461BA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965D7216-F9AF-42BE-99AD-1904DEF69CB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CDE3349B-AD7F-48C8-9300-D81D694367B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4" name="Snip Diagonal Corner Rectangle 12">
            <a:extLst>
              <a:ext uri="{FF2B5EF4-FFF2-40B4-BE49-F238E27FC236}">
                <a16:creationId xmlns:a16="http://schemas.microsoft.com/office/drawing/2014/main" id="{E05CABE9-5E7C-4773-BFCD-24B199FA1A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251" y="690851"/>
            <a:ext cx="9615670" cy="3607302"/>
          </a:xfrm>
          <a:prstGeom prst="snip2DiagRect">
            <a:avLst>
              <a:gd name="adj1" fmla="val 12305"/>
              <a:gd name="adj2" fmla="val 0"/>
            </a:avLst>
          </a:prstGeom>
          <a:solidFill>
            <a:schemeClr val="tx1"/>
          </a:solidFill>
          <a:ln>
            <a:solidFill>
              <a:srgbClr val="FFFFFF">
                <a:alpha val="40000"/>
              </a:srgbClr>
            </a:soli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D676040-114E-C00B-41AD-64EFA74DAEA9}"/>
              </a:ext>
            </a:extLst>
          </p:cNvPr>
          <p:cNvPicPr>
            <a:picLocks noChangeAspect="1"/>
          </p:cNvPicPr>
          <p:nvPr/>
        </p:nvPicPr>
        <p:blipFill>
          <a:blip r:embed="rId2"/>
          <a:srcRect t="23514" b="23514"/>
          <a:stretch/>
        </p:blipFill>
        <p:spPr>
          <a:xfrm>
            <a:off x="834934" y="854087"/>
            <a:ext cx="9290304" cy="3280831"/>
          </a:xfrm>
          <a:custGeom>
            <a:avLst/>
            <a:gdLst/>
            <a:ahLst/>
            <a:cxnLst/>
            <a:rect l="l" t="t" r="r" b="b"/>
            <a:pathLst>
              <a:path w="9290304" h="3280831">
                <a:moveTo>
                  <a:pt x="402071" y="0"/>
                </a:moveTo>
                <a:lnTo>
                  <a:pt x="9290304" y="0"/>
                </a:lnTo>
                <a:lnTo>
                  <a:pt x="9290304" y="2876895"/>
                </a:lnTo>
                <a:lnTo>
                  <a:pt x="8886368" y="3280831"/>
                </a:lnTo>
                <a:lnTo>
                  <a:pt x="0" y="3280831"/>
                </a:lnTo>
                <a:lnTo>
                  <a:pt x="0" y="402071"/>
                </a:lnTo>
                <a:close/>
              </a:path>
            </a:pathLst>
          </a:custGeom>
        </p:spPr>
      </p:pic>
    </p:spTree>
    <p:extLst>
      <p:ext uri="{BB962C8B-B14F-4D97-AF65-F5344CB8AC3E}">
        <p14:creationId xmlns:p14="http://schemas.microsoft.com/office/powerpoint/2010/main" val="251121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193E6-6AD6-4318-863E-706011BF366F}"/>
              </a:ext>
            </a:extLst>
          </p:cNvPr>
          <p:cNvSpPr>
            <a:spLocks noGrp="1"/>
          </p:cNvSpPr>
          <p:nvPr>
            <p:ph type="title"/>
          </p:nvPr>
        </p:nvSpPr>
        <p:spPr>
          <a:xfrm>
            <a:off x="684212" y="4487332"/>
            <a:ext cx="8534400" cy="1507067"/>
          </a:xfrm>
        </p:spPr>
        <p:txBody>
          <a:bodyPr>
            <a:normAutofit/>
          </a:bodyPr>
          <a:lstStyle/>
          <a:p>
            <a:r>
              <a:rPr lang="en-US" dirty="0">
                <a:solidFill>
                  <a:schemeClr val="bg1"/>
                </a:solidFill>
              </a:rPr>
              <a:t>Agenda</a:t>
            </a:r>
          </a:p>
        </p:txBody>
      </p:sp>
      <p:graphicFrame>
        <p:nvGraphicFramePr>
          <p:cNvPr id="5" name="Content Placeholder 2">
            <a:extLst>
              <a:ext uri="{FF2B5EF4-FFF2-40B4-BE49-F238E27FC236}">
                <a16:creationId xmlns:a16="http://schemas.microsoft.com/office/drawing/2014/main" id="{D8594C2D-C38F-45B5-BAC4-22769CCECA32}"/>
              </a:ext>
            </a:extLst>
          </p:cNvPr>
          <p:cNvGraphicFramePr>
            <a:graphicFrameLocks noGrp="1"/>
          </p:cNvGraphicFramePr>
          <p:nvPr>
            <p:ph idx="1"/>
            <p:extLst>
              <p:ext uri="{D42A27DB-BD31-4B8C-83A1-F6EECF244321}">
                <p14:modId xmlns:p14="http://schemas.microsoft.com/office/powerpoint/2010/main" val="1921070841"/>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6280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8FD48FB1-66D8-4676-B0AA-C139A1DB78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F033F5AE-6728-4F19-8DED-658E674B3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82C7D74A-18BA-4709-A808-44E8815C44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B5164A3F-1561-4039-8185-AB0EEB713E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2A35DB53-42BE-460E-9CA1-1294C98463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51" name="Rectangle 50">
            <a:extLst>
              <a:ext uri="{FF2B5EF4-FFF2-40B4-BE49-F238E27FC236}">
                <a16:creationId xmlns:a16="http://schemas.microsoft.com/office/drawing/2014/main" id="{8777B48D-7BF2-470D-876B-50CD5CC8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1B7ADD-1CB1-6CFC-4D66-4BA1F74B0C3F}"/>
              </a:ext>
            </a:extLst>
          </p:cNvPr>
          <p:cNvSpPr>
            <a:spLocks noGrp="1"/>
          </p:cNvSpPr>
          <p:nvPr>
            <p:ph type="title"/>
          </p:nvPr>
        </p:nvSpPr>
        <p:spPr>
          <a:xfrm>
            <a:off x="684213" y="685799"/>
            <a:ext cx="4781147" cy="2971801"/>
          </a:xfrm>
        </p:spPr>
        <p:txBody>
          <a:bodyPr vert="horz" lIns="91440" tIns="45720" rIns="91440" bIns="45720" rtlCol="0" anchor="b">
            <a:normAutofit/>
          </a:bodyPr>
          <a:lstStyle/>
          <a:p>
            <a:pPr>
              <a:lnSpc>
                <a:spcPct val="90000"/>
              </a:lnSpc>
            </a:pPr>
            <a:r>
              <a:rPr lang="en-US" sz="2300" dirty="0">
                <a:solidFill>
                  <a:schemeClr val="bg1"/>
                </a:solidFill>
              </a:rPr>
              <a:t>MESSAGE FROM THE PRESIDENT</a:t>
            </a:r>
            <a:br>
              <a:rPr lang="en-US" sz="2300" dirty="0">
                <a:solidFill>
                  <a:schemeClr val="bg1"/>
                </a:solidFill>
              </a:rPr>
            </a:br>
            <a:r>
              <a:rPr lang="en-US" sz="2300" dirty="0">
                <a:solidFill>
                  <a:schemeClr val="bg1"/>
                </a:solidFill>
              </a:rPr>
              <a:t>NAVY LEAGUE OF CANADA</a:t>
            </a:r>
            <a:br>
              <a:rPr lang="en-US" sz="2300" dirty="0">
                <a:solidFill>
                  <a:schemeClr val="bg1"/>
                </a:solidFill>
              </a:rPr>
            </a:br>
            <a:r>
              <a:rPr lang="en-US" sz="2300" dirty="0">
                <a:solidFill>
                  <a:schemeClr val="bg1"/>
                </a:solidFill>
              </a:rPr>
              <a:t>STONY PLAIN BRANCH</a:t>
            </a:r>
            <a:br>
              <a:rPr lang="en-US" sz="2300" dirty="0">
                <a:solidFill>
                  <a:schemeClr val="bg1"/>
                </a:solidFill>
              </a:rPr>
            </a:br>
            <a:br>
              <a:rPr lang="en-US" sz="2300" dirty="0">
                <a:solidFill>
                  <a:schemeClr val="bg1"/>
                </a:solidFill>
              </a:rPr>
            </a:br>
            <a:r>
              <a:rPr lang="en-US" sz="2300" dirty="0">
                <a:solidFill>
                  <a:schemeClr val="bg1"/>
                </a:solidFill>
              </a:rPr>
              <a:t>Welcome Back</a:t>
            </a:r>
            <a:br>
              <a:rPr lang="en-US" sz="2300" dirty="0">
                <a:solidFill>
                  <a:schemeClr val="bg1"/>
                </a:solidFill>
              </a:rPr>
            </a:br>
            <a:br>
              <a:rPr lang="en-US" sz="2300" dirty="0">
                <a:solidFill>
                  <a:schemeClr val="bg1"/>
                </a:solidFill>
              </a:rPr>
            </a:br>
            <a:r>
              <a:rPr lang="en-US" sz="2300" dirty="0">
                <a:solidFill>
                  <a:schemeClr val="bg1"/>
                </a:solidFill>
              </a:rPr>
              <a:t>Branch Introduction</a:t>
            </a:r>
            <a:br>
              <a:rPr lang="en-US" sz="2300" dirty="0"/>
            </a:br>
            <a:r>
              <a:rPr lang="en-US" sz="2300" dirty="0"/>
              <a:t>	</a:t>
            </a:r>
          </a:p>
        </p:txBody>
      </p:sp>
      <p:pic>
        <p:nvPicPr>
          <p:cNvPr id="4" name="Picture 3" descr="A logo with a anchor and mountains in the background&#10;&#10;Description automatically generated">
            <a:extLst>
              <a:ext uri="{FF2B5EF4-FFF2-40B4-BE49-F238E27FC236}">
                <a16:creationId xmlns:a16="http://schemas.microsoft.com/office/drawing/2014/main" id="{36CE4A6F-40D2-CE6F-772C-65BBE6EF8B35}"/>
              </a:ext>
            </a:extLst>
          </p:cNvPr>
          <p:cNvPicPr>
            <a:picLocks noChangeAspect="1"/>
          </p:cNvPicPr>
          <p:nvPr/>
        </p:nvPicPr>
        <p:blipFill>
          <a:blip r:embed="rId2"/>
          <a:srcRect l="4210" r="7124"/>
          <a:stretch/>
        </p:blipFill>
        <p:spPr>
          <a:xfrm>
            <a:off x="6096000" y="10"/>
            <a:ext cx="6095999" cy="6857990"/>
          </a:xfrm>
          <a:prstGeom prst="rect">
            <a:avLst/>
          </a:prstGeom>
          <a:effectLst>
            <a:innerShdw blurRad="57150" dist="38100" dir="14460000">
              <a:prstClr val="black">
                <a:alpha val="70000"/>
              </a:prstClr>
            </a:innerShdw>
          </a:effectLst>
        </p:spPr>
      </p:pic>
      <p:grpSp>
        <p:nvGrpSpPr>
          <p:cNvPr id="53" name="Group 52">
            <a:extLst>
              <a:ext uri="{FF2B5EF4-FFF2-40B4-BE49-F238E27FC236}">
                <a16:creationId xmlns:a16="http://schemas.microsoft.com/office/drawing/2014/main" id="{83DA8283-3FF4-47B3-9266-60768C74320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93200" y="8468"/>
            <a:ext cx="5795625" cy="5874808"/>
            <a:chOff x="6108170" y="8467"/>
            <a:chExt cx="6080656" cy="6163733"/>
          </a:xfrm>
        </p:grpSpPr>
        <p:cxnSp>
          <p:nvCxnSpPr>
            <p:cNvPr id="54" name="Straight Connector 53">
              <a:extLst>
                <a:ext uri="{FF2B5EF4-FFF2-40B4-BE49-F238E27FC236}">
                  <a16:creationId xmlns:a16="http://schemas.microsoft.com/office/drawing/2014/main" id="{EDEB65FF-EAD9-4242-80AE-A3FC7EB1EB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rgbClr val="FFFFFF">
                  <a:alpha val="81176"/>
                </a:srgb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178B5500-48F2-41FA-BD8C-3C2400F620E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rgbClr val="FFFFFF">
                  <a:alpha val="81176"/>
                </a:srgb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847B2E66-9934-4251-A5B0-A180C0CC93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rgbClr val="FFFFFF">
                  <a:alpha val="81176"/>
                </a:srgb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5CDA1666-64EC-4838-B0E1-4D545ECEA2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rgbClr val="FFFFFF">
                  <a:alpha val="81176"/>
                </a:srgb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7CC99E35-6C12-4F89-8CDA-9FD8B3CEE1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rgbClr val="FFFFFF">
                  <a:alpha val="81176"/>
                </a:srgb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50524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F7929A09-678C-4A03-9192-D3ABDB100A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2AE7A30D-F763-48A9-B021-367243ACC7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08802A17-F58E-4777-8B2E-30D25A1F084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CF0A719-ACE5-4354-8E32-02A7322A7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7065D51-633B-43A1-B84D-EB91C0819B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25" name="Rectangle 24">
            <a:extLst>
              <a:ext uri="{FF2B5EF4-FFF2-40B4-BE49-F238E27FC236}">
                <a16:creationId xmlns:a16="http://schemas.microsoft.com/office/drawing/2014/main" id="{DA170F4F-53EC-4B2B-916B-DB49446F0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AC9A49-7835-B3CD-4519-E27FBDC9F30B}"/>
              </a:ext>
            </a:extLst>
          </p:cNvPr>
          <p:cNvSpPr>
            <a:spLocks noGrp="1"/>
          </p:cNvSpPr>
          <p:nvPr>
            <p:ph type="title"/>
          </p:nvPr>
        </p:nvSpPr>
        <p:spPr>
          <a:xfrm>
            <a:off x="621684" y="5108089"/>
            <a:ext cx="9552558" cy="1233251"/>
          </a:xfrm>
        </p:spPr>
        <p:txBody>
          <a:bodyPr vert="horz" lIns="91440" tIns="45720" rIns="91440" bIns="45720" rtlCol="0" anchor="b">
            <a:normAutofit/>
          </a:bodyPr>
          <a:lstStyle/>
          <a:p>
            <a:r>
              <a:rPr lang="en-US" sz="4800" dirty="0">
                <a:solidFill>
                  <a:schemeClr val="bg1"/>
                </a:solidFill>
              </a:rPr>
              <a:t>The executive </a:t>
            </a:r>
          </a:p>
        </p:txBody>
      </p:sp>
      <p:grpSp>
        <p:nvGrpSpPr>
          <p:cNvPr id="27" name="Group 26">
            <a:extLst>
              <a:ext uri="{FF2B5EF4-FFF2-40B4-BE49-F238E27FC236}">
                <a16:creationId xmlns:a16="http://schemas.microsoft.com/office/drawing/2014/main" id="{D51B7174-0234-4A24-9E4F-E0BCCB9786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8" name="Straight Connector 27">
              <a:extLst>
                <a:ext uri="{FF2B5EF4-FFF2-40B4-BE49-F238E27FC236}">
                  <a16:creationId xmlns:a16="http://schemas.microsoft.com/office/drawing/2014/main" id="{2C615095-B8DE-4760-A20F-0CB4A1970B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18747E94-5299-4BD5-B82B-AB7C77C99FC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A6C46B7F-6895-4815-B460-80F47B132A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461211CB-8CCB-4BA4-8FA3-AB1F68FB616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E9BEE492-5224-4644-92C5-35356419AB6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4" name="Snip Diagonal Corner Rectangle 12">
            <a:extLst>
              <a:ext uri="{FF2B5EF4-FFF2-40B4-BE49-F238E27FC236}">
                <a16:creationId xmlns:a16="http://schemas.microsoft.com/office/drawing/2014/main" id="{36205905-452D-4F8E-BE5F-67A8EF73B3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415" y="690851"/>
            <a:ext cx="9601200" cy="3575304"/>
          </a:xfrm>
          <a:prstGeom prst="snip2DiagRect">
            <a:avLst>
              <a:gd name="adj1" fmla="val 13444"/>
              <a:gd name="adj2" fmla="val 0"/>
            </a:avLst>
          </a:prstGeom>
          <a:solidFill>
            <a:schemeClr val="tx1"/>
          </a:solidFill>
          <a:ln>
            <a:solidFill>
              <a:srgbClr val="FFFFFF">
                <a:alpha val="40000"/>
              </a:srgbClr>
            </a:soli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424703C-A9B8-36E4-10B2-F9910585EB0A}"/>
              </a:ext>
            </a:extLst>
          </p:cNvPr>
          <p:cNvPicPr>
            <a:picLocks noChangeAspect="1"/>
          </p:cNvPicPr>
          <p:nvPr/>
        </p:nvPicPr>
        <p:blipFill>
          <a:blip r:embed="rId2"/>
          <a:srcRect t="282" b="282"/>
          <a:stretch/>
        </p:blipFill>
        <p:spPr>
          <a:xfrm>
            <a:off x="845831" y="832868"/>
            <a:ext cx="2199626" cy="3280831"/>
          </a:xfrm>
          <a:custGeom>
            <a:avLst/>
            <a:gdLst/>
            <a:ahLst/>
            <a:cxnLst/>
            <a:rect l="l" t="t" r="r" b="b"/>
            <a:pathLst>
              <a:path w="2199626" h="3280831">
                <a:moveTo>
                  <a:pt x="407657" y="0"/>
                </a:moveTo>
                <a:lnTo>
                  <a:pt x="2199626" y="0"/>
                </a:lnTo>
                <a:lnTo>
                  <a:pt x="2199626" y="3280831"/>
                </a:lnTo>
                <a:lnTo>
                  <a:pt x="0" y="3280831"/>
                </a:lnTo>
                <a:lnTo>
                  <a:pt x="0" y="407657"/>
                </a:lnTo>
                <a:close/>
              </a:path>
            </a:pathLst>
          </a:custGeom>
        </p:spPr>
      </p:pic>
      <p:pic>
        <p:nvPicPr>
          <p:cNvPr id="6" name="Picture 5" descr="A person with long hair wearing a green dress&#10;&#10;Description automatically generated">
            <a:extLst>
              <a:ext uri="{FF2B5EF4-FFF2-40B4-BE49-F238E27FC236}">
                <a16:creationId xmlns:a16="http://schemas.microsoft.com/office/drawing/2014/main" id="{2CE3AC15-9928-ED11-B1E4-172C02512945}"/>
              </a:ext>
            </a:extLst>
          </p:cNvPr>
          <p:cNvPicPr>
            <a:picLocks noChangeAspect="1"/>
          </p:cNvPicPr>
          <p:nvPr/>
        </p:nvPicPr>
        <p:blipFill>
          <a:blip r:embed="rId3"/>
          <a:srcRect l="13382" r="-1" b="-1"/>
          <a:stretch/>
        </p:blipFill>
        <p:spPr>
          <a:xfrm>
            <a:off x="3202667" y="854087"/>
            <a:ext cx="2195296" cy="3280831"/>
          </a:xfrm>
          <a:prstGeom prst="rect">
            <a:avLst/>
          </a:prstGeom>
        </p:spPr>
      </p:pic>
      <p:pic>
        <p:nvPicPr>
          <p:cNvPr id="8" name="Picture 7">
            <a:extLst>
              <a:ext uri="{FF2B5EF4-FFF2-40B4-BE49-F238E27FC236}">
                <a16:creationId xmlns:a16="http://schemas.microsoft.com/office/drawing/2014/main" id="{3F409DAC-386E-7F95-CDC5-73026056304C}"/>
              </a:ext>
            </a:extLst>
          </p:cNvPr>
          <p:cNvPicPr>
            <a:picLocks noChangeAspect="1"/>
          </p:cNvPicPr>
          <p:nvPr/>
        </p:nvPicPr>
        <p:blipFill>
          <a:blip r:embed="rId4"/>
          <a:srcRect t="1021" b="1021"/>
          <a:stretch/>
        </p:blipFill>
        <p:spPr>
          <a:xfrm>
            <a:off x="5555173" y="854087"/>
            <a:ext cx="2195296" cy="3280831"/>
          </a:xfrm>
          <a:prstGeom prst="rect">
            <a:avLst/>
          </a:prstGeom>
        </p:spPr>
      </p:pic>
      <p:pic>
        <p:nvPicPr>
          <p:cNvPr id="10" name="Picture 9" descr="A person wearing glasses and a white vest&#10;&#10;Description automatically generated">
            <a:extLst>
              <a:ext uri="{FF2B5EF4-FFF2-40B4-BE49-F238E27FC236}">
                <a16:creationId xmlns:a16="http://schemas.microsoft.com/office/drawing/2014/main" id="{9DABB4D0-3736-B06B-7A9D-4FEA46359373}"/>
              </a:ext>
            </a:extLst>
          </p:cNvPr>
          <p:cNvPicPr>
            <a:picLocks noChangeAspect="1"/>
          </p:cNvPicPr>
          <p:nvPr/>
        </p:nvPicPr>
        <p:blipFill>
          <a:blip r:embed="rId5"/>
          <a:srcRect l="20005" r="11374" b="-1"/>
          <a:stretch/>
        </p:blipFill>
        <p:spPr>
          <a:xfrm>
            <a:off x="7907678" y="854087"/>
            <a:ext cx="2217561" cy="3280831"/>
          </a:xfrm>
          <a:custGeom>
            <a:avLst/>
            <a:gdLst/>
            <a:ahLst/>
            <a:cxnLst/>
            <a:rect l="l" t="t" r="r" b="b"/>
            <a:pathLst>
              <a:path w="2217561" h="3280831">
                <a:moveTo>
                  <a:pt x="0" y="0"/>
                </a:moveTo>
                <a:lnTo>
                  <a:pt x="2217561" y="0"/>
                </a:lnTo>
                <a:lnTo>
                  <a:pt x="2217561" y="2876895"/>
                </a:lnTo>
                <a:lnTo>
                  <a:pt x="1813625" y="3280831"/>
                </a:lnTo>
                <a:lnTo>
                  <a:pt x="0" y="3280831"/>
                </a:lnTo>
                <a:close/>
              </a:path>
            </a:pathLst>
          </a:custGeom>
        </p:spPr>
      </p:pic>
      <p:sp>
        <p:nvSpPr>
          <p:cNvPr id="11" name="TextBox 10">
            <a:extLst>
              <a:ext uri="{FF2B5EF4-FFF2-40B4-BE49-F238E27FC236}">
                <a16:creationId xmlns:a16="http://schemas.microsoft.com/office/drawing/2014/main" id="{5AFD6E69-493E-F260-863D-4FDCFC322257}"/>
              </a:ext>
            </a:extLst>
          </p:cNvPr>
          <p:cNvSpPr txBox="1"/>
          <p:nvPr/>
        </p:nvSpPr>
        <p:spPr>
          <a:xfrm>
            <a:off x="971203" y="4359074"/>
            <a:ext cx="1657826" cy="646331"/>
          </a:xfrm>
          <a:prstGeom prst="rect">
            <a:avLst/>
          </a:prstGeom>
          <a:noFill/>
        </p:spPr>
        <p:txBody>
          <a:bodyPr wrap="none" rtlCol="0">
            <a:spAutoFit/>
          </a:bodyPr>
          <a:lstStyle/>
          <a:p>
            <a:pPr algn="ctr"/>
            <a:r>
              <a:rPr lang="en-US" dirty="0">
                <a:solidFill>
                  <a:schemeClr val="bg1"/>
                </a:solidFill>
              </a:rPr>
              <a:t>Amanda Hall</a:t>
            </a:r>
          </a:p>
          <a:p>
            <a:pPr algn="ctr"/>
            <a:r>
              <a:rPr lang="en-US" dirty="0">
                <a:solidFill>
                  <a:schemeClr val="bg1"/>
                </a:solidFill>
              </a:rPr>
              <a:t>President  </a:t>
            </a:r>
          </a:p>
        </p:txBody>
      </p:sp>
      <p:sp>
        <p:nvSpPr>
          <p:cNvPr id="12" name="TextBox 11">
            <a:extLst>
              <a:ext uri="{FF2B5EF4-FFF2-40B4-BE49-F238E27FC236}">
                <a16:creationId xmlns:a16="http://schemas.microsoft.com/office/drawing/2014/main" id="{22D6BA69-17A2-147A-CAE9-C838DFB0AD75}"/>
              </a:ext>
            </a:extLst>
          </p:cNvPr>
          <p:cNvSpPr txBox="1"/>
          <p:nvPr/>
        </p:nvSpPr>
        <p:spPr>
          <a:xfrm>
            <a:off x="3202667" y="4357740"/>
            <a:ext cx="2159566" cy="646331"/>
          </a:xfrm>
          <a:prstGeom prst="rect">
            <a:avLst/>
          </a:prstGeom>
          <a:noFill/>
        </p:spPr>
        <p:txBody>
          <a:bodyPr wrap="none" rtlCol="0">
            <a:spAutoFit/>
          </a:bodyPr>
          <a:lstStyle/>
          <a:p>
            <a:pPr algn="ctr"/>
            <a:r>
              <a:rPr lang="en-US" dirty="0">
                <a:solidFill>
                  <a:schemeClr val="bg1"/>
                </a:solidFill>
              </a:rPr>
              <a:t>Yvette </a:t>
            </a:r>
            <a:r>
              <a:rPr lang="en-US" dirty="0" err="1">
                <a:solidFill>
                  <a:schemeClr val="bg1"/>
                </a:solidFill>
              </a:rPr>
              <a:t>Gogowich</a:t>
            </a:r>
            <a:endParaRPr lang="en-US" dirty="0">
              <a:solidFill>
                <a:schemeClr val="bg1"/>
              </a:solidFill>
            </a:endParaRPr>
          </a:p>
          <a:p>
            <a:pPr algn="ctr"/>
            <a:r>
              <a:rPr lang="en-US" dirty="0">
                <a:solidFill>
                  <a:schemeClr val="bg1"/>
                </a:solidFill>
              </a:rPr>
              <a:t>Vice President</a:t>
            </a:r>
          </a:p>
        </p:txBody>
      </p:sp>
      <p:sp>
        <p:nvSpPr>
          <p:cNvPr id="13" name="TextBox 12">
            <a:extLst>
              <a:ext uri="{FF2B5EF4-FFF2-40B4-BE49-F238E27FC236}">
                <a16:creationId xmlns:a16="http://schemas.microsoft.com/office/drawing/2014/main" id="{36A80EA2-4001-9494-65C5-FD36BD6631AE}"/>
              </a:ext>
            </a:extLst>
          </p:cNvPr>
          <p:cNvSpPr txBox="1"/>
          <p:nvPr/>
        </p:nvSpPr>
        <p:spPr>
          <a:xfrm>
            <a:off x="5589989" y="4364250"/>
            <a:ext cx="1984839" cy="646331"/>
          </a:xfrm>
          <a:prstGeom prst="rect">
            <a:avLst/>
          </a:prstGeom>
          <a:noFill/>
        </p:spPr>
        <p:txBody>
          <a:bodyPr wrap="none" lIns="91440" tIns="45720" rIns="91440" bIns="45720" rtlCol="0" anchor="t">
            <a:spAutoFit/>
          </a:bodyPr>
          <a:lstStyle/>
          <a:p>
            <a:pPr algn="ctr"/>
            <a:r>
              <a:rPr lang="en-US" dirty="0">
                <a:solidFill>
                  <a:schemeClr val="bg1"/>
                </a:solidFill>
              </a:rPr>
              <a:t>Christina Bugyra</a:t>
            </a:r>
          </a:p>
          <a:p>
            <a:pPr algn="ctr"/>
            <a:r>
              <a:rPr lang="en-US" dirty="0">
                <a:solidFill>
                  <a:schemeClr val="bg1"/>
                </a:solidFill>
              </a:rPr>
              <a:t>Secretary</a:t>
            </a:r>
          </a:p>
        </p:txBody>
      </p:sp>
      <p:sp>
        <p:nvSpPr>
          <p:cNvPr id="14" name="TextBox 13">
            <a:extLst>
              <a:ext uri="{FF2B5EF4-FFF2-40B4-BE49-F238E27FC236}">
                <a16:creationId xmlns:a16="http://schemas.microsoft.com/office/drawing/2014/main" id="{3D585103-3BAE-90B7-1C1B-D11B3021DC9B}"/>
              </a:ext>
            </a:extLst>
          </p:cNvPr>
          <p:cNvSpPr txBox="1"/>
          <p:nvPr/>
        </p:nvSpPr>
        <p:spPr>
          <a:xfrm>
            <a:off x="7842252" y="4355716"/>
            <a:ext cx="2040943" cy="646331"/>
          </a:xfrm>
          <a:prstGeom prst="rect">
            <a:avLst/>
          </a:prstGeom>
          <a:noFill/>
        </p:spPr>
        <p:txBody>
          <a:bodyPr wrap="none" rtlCol="0">
            <a:spAutoFit/>
          </a:bodyPr>
          <a:lstStyle/>
          <a:p>
            <a:pPr algn="ctr"/>
            <a:r>
              <a:rPr lang="en-US" dirty="0">
                <a:solidFill>
                  <a:schemeClr val="bg1"/>
                </a:solidFill>
              </a:rPr>
              <a:t>Jennifer Geddes</a:t>
            </a:r>
          </a:p>
          <a:p>
            <a:pPr algn="ctr"/>
            <a:r>
              <a:rPr lang="en-US" dirty="0">
                <a:solidFill>
                  <a:schemeClr val="bg1"/>
                </a:solidFill>
              </a:rPr>
              <a:t>Treasurer</a:t>
            </a:r>
          </a:p>
        </p:txBody>
      </p:sp>
    </p:spTree>
    <p:extLst>
      <p:ext uri="{BB962C8B-B14F-4D97-AF65-F5344CB8AC3E}">
        <p14:creationId xmlns:p14="http://schemas.microsoft.com/office/powerpoint/2010/main" val="174055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4BD48-20CF-EA0A-DFBA-7466ECB4E6A3}"/>
              </a:ext>
            </a:extLst>
          </p:cNvPr>
          <p:cNvSpPr>
            <a:spLocks noGrp="1"/>
          </p:cNvSpPr>
          <p:nvPr>
            <p:ph type="title" idx="4294967295"/>
          </p:nvPr>
        </p:nvSpPr>
        <p:spPr>
          <a:xfrm>
            <a:off x="5732224" y="3642497"/>
            <a:ext cx="5122506" cy="1506537"/>
          </a:xfrm>
        </p:spPr>
        <p:txBody>
          <a:bodyPr/>
          <a:lstStyle/>
          <a:p>
            <a:r>
              <a:rPr lang="en-US" dirty="0">
                <a:solidFill>
                  <a:schemeClr val="bg1"/>
                </a:solidFill>
              </a:rPr>
              <a:t>Directors at large </a:t>
            </a:r>
          </a:p>
        </p:txBody>
      </p:sp>
      <p:pic>
        <p:nvPicPr>
          <p:cNvPr id="6" name="Picture 5" descr="A person taking a selfie&#10;&#10;Description automatically generated">
            <a:extLst>
              <a:ext uri="{FF2B5EF4-FFF2-40B4-BE49-F238E27FC236}">
                <a16:creationId xmlns:a16="http://schemas.microsoft.com/office/drawing/2014/main" id="{8CE4DDA0-5CD8-3D9F-0990-E021920C908F}"/>
              </a:ext>
            </a:extLst>
          </p:cNvPr>
          <p:cNvPicPr>
            <a:picLocks noChangeAspect="1"/>
          </p:cNvPicPr>
          <p:nvPr/>
        </p:nvPicPr>
        <p:blipFill>
          <a:blip r:embed="rId2"/>
          <a:stretch>
            <a:fillRect/>
          </a:stretch>
        </p:blipFill>
        <p:spPr>
          <a:xfrm>
            <a:off x="5598986" y="91019"/>
            <a:ext cx="1826483" cy="24781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EDFEEC39-44AC-AB86-672F-D86939CCD394}"/>
              </a:ext>
            </a:extLst>
          </p:cNvPr>
          <p:cNvPicPr>
            <a:picLocks noChangeAspect="1"/>
          </p:cNvPicPr>
          <p:nvPr/>
        </p:nvPicPr>
        <p:blipFill>
          <a:blip r:embed="rId3"/>
          <a:srcRect/>
          <a:stretch/>
        </p:blipFill>
        <p:spPr>
          <a:xfrm>
            <a:off x="493528" y="91019"/>
            <a:ext cx="2057935" cy="2659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40F710AC-3238-1A4D-0516-6FEA77A5B62B}"/>
              </a:ext>
            </a:extLst>
          </p:cNvPr>
          <p:cNvPicPr>
            <a:picLocks noChangeAspect="1"/>
          </p:cNvPicPr>
          <p:nvPr/>
        </p:nvPicPr>
        <p:blipFill>
          <a:blip r:embed="rId4"/>
          <a:srcRect/>
          <a:stretch/>
        </p:blipFill>
        <p:spPr>
          <a:xfrm>
            <a:off x="2853102" y="3642497"/>
            <a:ext cx="1980860" cy="19808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descr="A person smiling at camera&#10;&#10;Description automatically generated">
            <a:extLst>
              <a:ext uri="{FF2B5EF4-FFF2-40B4-BE49-F238E27FC236}">
                <a16:creationId xmlns:a16="http://schemas.microsoft.com/office/drawing/2014/main" id="{6EADF8D8-539F-C337-52E8-C63315C37317}"/>
              </a:ext>
            </a:extLst>
          </p:cNvPr>
          <p:cNvPicPr>
            <a:picLocks noChangeAspect="1"/>
          </p:cNvPicPr>
          <p:nvPr/>
        </p:nvPicPr>
        <p:blipFill>
          <a:blip r:embed="rId5"/>
          <a:stretch>
            <a:fillRect/>
          </a:stretch>
        </p:blipFill>
        <p:spPr>
          <a:xfrm>
            <a:off x="9588820" y="212857"/>
            <a:ext cx="2225167" cy="22344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D30E544C-9827-589D-171B-1ED4720FD60D}"/>
              </a:ext>
            </a:extLst>
          </p:cNvPr>
          <p:cNvSpPr txBox="1"/>
          <p:nvPr/>
        </p:nvSpPr>
        <p:spPr>
          <a:xfrm>
            <a:off x="5732224" y="2706606"/>
            <a:ext cx="1749197" cy="646331"/>
          </a:xfrm>
          <a:prstGeom prst="rect">
            <a:avLst/>
          </a:prstGeom>
          <a:noFill/>
        </p:spPr>
        <p:txBody>
          <a:bodyPr wrap="none" rtlCol="0">
            <a:spAutoFit/>
          </a:bodyPr>
          <a:lstStyle/>
          <a:p>
            <a:pPr algn="ctr"/>
            <a:r>
              <a:rPr lang="en-US" dirty="0">
                <a:solidFill>
                  <a:schemeClr val="bg1"/>
                </a:solidFill>
              </a:rPr>
              <a:t>Lei </a:t>
            </a:r>
            <a:r>
              <a:rPr lang="en-US" dirty="0" err="1">
                <a:solidFill>
                  <a:schemeClr val="bg1"/>
                </a:solidFill>
              </a:rPr>
              <a:t>Gryshik</a:t>
            </a:r>
            <a:endParaRPr lang="en-US" dirty="0">
              <a:solidFill>
                <a:schemeClr val="bg1"/>
              </a:solidFill>
            </a:endParaRPr>
          </a:p>
          <a:p>
            <a:pPr algn="ctr"/>
            <a:r>
              <a:rPr lang="en-US" dirty="0">
                <a:solidFill>
                  <a:schemeClr val="bg1"/>
                </a:solidFill>
              </a:rPr>
              <a:t>Parent Liaison</a:t>
            </a:r>
          </a:p>
        </p:txBody>
      </p:sp>
      <p:sp>
        <p:nvSpPr>
          <p:cNvPr id="20" name="TextBox 19">
            <a:extLst>
              <a:ext uri="{FF2B5EF4-FFF2-40B4-BE49-F238E27FC236}">
                <a16:creationId xmlns:a16="http://schemas.microsoft.com/office/drawing/2014/main" id="{FA588034-6B0A-D752-C0A6-59C5D1170FFC}"/>
              </a:ext>
            </a:extLst>
          </p:cNvPr>
          <p:cNvSpPr txBox="1"/>
          <p:nvPr/>
        </p:nvSpPr>
        <p:spPr>
          <a:xfrm>
            <a:off x="2722872" y="5798287"/>
            <a:ext cx="2241319" cy="646331"/>
          </a:xfrm>
          <a:prstGeom prst="rect">
            <a:avLst/>
          </a:prstGeom>
          <a:noFill/>
        </p:spPr>
        <p:txBody>
          <a:bodyPr wrap="none" rtlCol="0">
            <a:spAutoFit/>
          </a:bodyPr>
          <a:lstStyle/>
          <a:p>
            <a:pPr algn="ctr"/>
            <a:r>
              <a:rPr lang="en-US" dirty="0">
                <a:solidFill>
                  <a:schemeClr val="bg1"/>
                </a:solidFill>
              </a:rPr>
              <a:t>Chantal McKenzie</a:t>
            </a:r>
          </a:p>
          <a:p>
            <a:pPr algn="ctr"/>
            <a:r>
              <a:rPr lang="en-US" dirty="0">
                <a:solidFill>
                  <a:schemeClr val="bg1"/>
                </a:solidFill>
              </a:rPr>
              <a:t>Director at Large</a:t>
            </a:r>
          </a:p>
        </p:txBody>
      </p:sp>
      <p:sp>
        <p:nvSpPr>
          <p:cNvPr id="23" name="TextBox 22">
            <a:extLst>
              <a:ext uri="{FF2B5EF4-FFF2-40B4-BE49-F238E27FC236}">
                <a16:creationId xmlns:a16="http://schemas.microsoft.com/office/drawing/2014/main" id="{3B99A881-BDDB-8E39-DB46-70D76C56EEE6}"/>
              </a:ext>
            </a:extLst>
          </p:cNvPr>
          <p:cNvSpPr txBox="1"/>
          <p:nvPr/>
        </p:nvSpPr>
        <p:spPr>
          <a:xfrm>
            <a:off x="9518963" y="2569173"/>
            <a:ext cx="2377575" cy="646331"/>
          </a:xfrm>
          <a:prstGeom prst="rect">
            <a:avLst/>
          </a:prstGeom>
          <a:noFill/>
        </p:spPr>
        <p:txBody>
          <a:bodyPr wrap="none" rtlCol="0">
            <a:spAutoFit/>
          </a:bodyPr>
          <a:lstStyle/>
          <a:p>
            <a:pPr algn="ctr"/>
            <a:r>
              <a:rPr lang="en-US" dirty="0">
                <a:solidFill>
                  <a:schemeClr val="bg1"/>
                </a:solidFill>
              </a:rPr>
              <a:t>Nadia Bit</a:t>
            </a:r>
          </a:p>
          <a:p>
            <a:pPr algn="ctr"/>
            <a:r>
              <a:rPr lang="en-US" dirty="0">
                <a:solidFill>
                  <a:schemeClr val="bg1"/>
                </a:solidFill>
              </a:rPr>
              <a:t>Stores/Casino Chair</a:t>
            </a:r>
          </a:p>
        </p:txBody>
      </p:sp>
      <p:sp>
        <p:nvSpPr>
          <p:cNvPr id="7" name="TextBox 6">
            <a:extLst>
              <a:ext uri="{FF2B5EF4-FFF2-40B4-BE49-F238E27FC236}">
                <a16:creationId xmlns:a16="http://schemas.microsoft.com/office/drawing/2014/main" id="{EB09FBFD-4252-8F47-40D2-762603636B42}"/>
              </a:ext>
            </a:extLst>
          </p:cNvPr>
          <p:cNvSpPr txBox="1"/>
          <p:nvPr/>
        </p:nvSpPr>
        <p:spPr>
          <a:xfrm>
            <a:off x="578885" y="2874794"/>
            <a:ext cx="1816505" cy="646330"/>
          </a:xfrm>
          <a:prstGeom prst="rect">
            <a:avLst/>
          </a:prstGeom>
          <a:noFill/>
        </p:spPr>
        <p:txBody>
          <a:bodyPr wrap="square" rtlCol="0">
            <a:spAutoFit/>
          </a:bodyPr>
          <a:lstStyle/>
          <a:p>
            <a:pPr algn="ctr"/>
            <a:r>
              <a:rPr lang="en-US" dirty="0">
                <a:solidFill>
                  <a:schemeClr val="bg1"/>
                </a:solidFill>
              </a:rPr>
              <a:t>Angela Sharp</a:t>
            </a:r>
          </a:p>
          <a:p>
            <a:pPr algn="ctr"/>
            <a:r>
              <a:rPr lang="en-US" dirty="0">
                <a:solidFill>
                  <a:schemeClr val="bg1"/>
                </a:solidFill>
              </a:rPr>
              <a:t>Fundraising</a:t>
            </a:r>
          </a:p>
        </p:txBody>
      </p:sp>
    </p:spTree>
    <p:extLst>
      <p:ext uri="{BB962C8B-B14F-4D97-AF65-F5344CB8AC3E}">
        <p14:creationId xmlns:p14="http://schemas.microsoft.com/office/powerpoint/2010/main" val="416326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081AB9DF-86B9-4220-AD67-4CE4CBA5AF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F6013B6-E0B7-41A3-9DA7-11D867B593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CEC6818-3AD0-4019-823A-B0CC67830D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186FC50-A93F-47BA-BA20-217F3CA25E5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C518C33E-6AA5-412F-BF22-EB4DF3D6D5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21" name="Rectangle 20">
            <a:extLst>
              <a:ext uri="{FF2B5EF4-FFF2-40B4-BE49-F238E27FC236}">
                <a16:creationId xmlns:a16="http://schemas.microsoft.com/office/drawing/2014/main" id="{314D38E3-9266-49A6-A5AF-6A6AF7747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B63563-5ED3-6293-E742-524C4692BD82}"/>
              </a:ext>
            </a:extLst>
          </p:cNvPr>
          <p:cNvSpPr>
            <a:spLocks noGrp="1"/>
          </p:cNvSpPr>
          <p:nvPr>
            <p:ph type="title"/>
          </p:nvPr>
        </p:nvSpPr>
        <p:spPr>
          <a:xfrm>
            <a:off x="7532710" y="628617"/>
            <a:ext cx="3971902" cy="3028983"/>
          </a:xfrm>
        </p:spPr>
        <p:txBody>
          <a:bodyPr vert="horz" lIns="91440" tIns="45720" rIns="91440" bIns="45720" rtlCol="0" anchor="b">
            <a:normAutofit/>
          </a:bodyPr>
          <a:lstStyle/>
          <a:p>
            <a:r>
              <a:rPr lang="en-US" sz="4800" kern="1200" cap="all" dirty="0">
                <a:ln w="3175" cmpd="sng">
                  <a:noFill/>
                </a:ln>
                <a:solidFill>
                  <a:schemeClr val="bg1"/>
                </a:solidFill>
                <a:effectLst/>
                <a:latin typeface="+mj-lt"/>
                <a:ea typeface="+mj-ea"/>
                <a:cs typeface="+mj-cs"/>
              </a:rPr>
              <a:t>Community is key</a:t>
            </a:r>
          </a:p>
        </p:txBody>
      </p:sp>
      <p:sp>
        <p:nvSpPr>
          <p:cNvPr id="23" name="Snip Single Corner Rectangle 26">
            <a:extLst>
              <a:ext uri="{FF2B5EF4-FFF2-40B4-BE49-F238E27FC236}">
                <a16:creationId xmlns:a16="http://schemas.microsoft.com/office/drawing/2014/main" id="{16BF4B02-D4A3-485E-8268-E0E86AD1C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28508" y="786117"/>
            <a:ext cx="3013681" cy="2397590"/>
          </a:xfrm>
          <a:prstGeom prst="snip1Rect">
            <a:avLst>
              <a:gd name="adj" fmla="val 21472"/>
            </a:avLst>
          </a:prstGeom>
          <a:solidFill>
            <a:schemeClr val="tx1"/>
          </a:solidFill>
          <a:ln>
            <a:noFill/>
          </a:ln>
          <a:effectLst>
            <a:innerShdw blurRad="57150" dist="38100" dir="186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No photo description available.">
            <a:extLst>
              <a:ext uri="{FF2B5EF4-FFF2-40B4-BE49-F238E27FC236}">
                <a16:creationId xmlns:a16="http://schemas.microsoft.com/office/drawing/2014/main" id="{57F05C84-A7C8-E252-9EFB-660565414F4F}"/>
              </a:ext>
            </a:extLst>
          </p:cNvPr>
          <p:cNvPicPr>
            <a:picLocks noChangeAspect="1"/>
          </p:cNvPicPr>
          <p:nvPr/>
        </p:nvPicPr>
        <p:blipFill>
          <a:blip r:embed="rId2"/>
          <a:stretch>
            <a:fillRect/>
          </a:stretch>
        </p:blipFill>
        <p:spPr>
          <a:xfrm>
            <a:off x="973293" y="990597"/>
            <a:ext cx="2686406" cy="2014804"/>
          </a:xfrm>
          <a:custGeom>
            <a:avLst/>
            <a:gdLst/>
            <a:ahLst/>
            <a:cxnLst/>
            <a:rect l="l" t="t" r="r" b="b"/>
            <a:pathLst>
              <a:path w="2686406" h="2071946">
                <a:moveTo>
                  <a:pt x="456876" y="0"/>
                </a:moveTo>
                <a:lnTo>
                  <a:pt x="2686406" y="0"/>
                </a:lnTo>
                <a:lnTo>
                  <a:pt x="2686406" y="2071946"/>
                </a:lnTo>
                <a:lnTo>
                  <a:pt x="0" y="2071946"/>
                </a:lnTo>
                <a:lnTo>
                  <a:pt x="0" y="456876"/>
                </a:lnTo>
                <a:close/>
              </a:path>
            </a:pathLst>
          </a:custGeom>
        </p:spPr>
      </p:pic>
      <p:sp>
        <p:nvSpPr>
          <p:cNvPr id="25" name="Snip Single Corner Rectangle 29">
            <a:extLst>
              <a:ext uri="{FF2B5EF4-FFF2-40B4-BE49-F238E27FC236}">
                <a16:creationId xmlns:a16="http://schemas.microsoft.com/office/drawing/2014/main" id="{5DC7B4B0-22AC-48C1-9F81-4220E8719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3057" y="792751"/>
            <a:ext cx="3013681" cy="2390956"/>
          </a:xfrm>
          <a:prstGeom prst="snip1Rect">
            <a:avLst>
              <a:gd name="adj"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May be an image of text that says &quot;然.保.紅正 230 THEIR IN FOUNDARONOUR FOUNDATION HONOUR HONOUA PLAIN BR 반레품 NAVY Cre Honouring Heroes in Life. Supporting the Brave. Empowering the Future. Honour Service Community Resilience •Empower Compassion Com Integrity&quot;">
            <a:extLst>
              <a:ext uri="{FF2B5EF4-FFF2-40B4-BE49-F238E27FC236}">
                <a16:creationId xmlns:a16="http://schemas.microsoft.com/office/drawing/2014/main" id="{AD7C6F8F-99EE-D00F-D08D-5E73D2F37C3B}"/>
              </a:ext>
            </a:extLst>
          </p:cNvPr>
          <p:cNvPicPr>
            <a:picLocks noChangeAspect="1"/>
          </p:cNvPicPr>
          <p:nvPr/>
        </p:nvPicPr>
        <p:blipFill>
          <a:blip r:embed="rId3"/>
          <a:stretch>
            <a:fillRect/>
          </a:stretch>
        </p:blipFill>
        <p:spPr>
          <a:xfrm>
            <a:off x="4175671" y="1003375"/>
            <a:ext cx="2653781" cy="1990335"/>
          </a:xfrm>
          <a:prstGeom prst="rect">
            <a:avLst/>
          </a:prstGeom>
        </p:spPr>
      </p:pic>
      <p:sp>
        <p:nvSpPr>
          <p:cNvPr id="27" name="Snip Single Corner Rectangle 33">
            <a:extLst>
              <a:ext uri="{FF2B5EF4-FFF2-40B4-BE49-F238E27FC236}">
                <a16:creationId xmlns:a16="http://schemas.microsoft.com/office/drawing/2014/main" id="{F13E6148-79CA-43D2-8A4A-18F758F67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8509" y="3355734"/>
            <a:ext cx="3013681" cy="2390957"/>
          </a:xfrm>
          <a:prstGeom prst="snip1Rect">
            <a:avLst>
              <a:gd name="adj"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No photo description available.">
            <a:extLst>
              <a:ext uri="{FF2B5EF4-FFF2-40B4-BE49-F238E27FC236}">
                <a16:creationId xmlns:a16="http://schemas.microsoft.com/office/drawing/2014/main" id="{EA7924F9-3327-53EF-EFB7-0E6843BC3191}"/>
              </a:ext>
            </a:extLst>
          </p:cNvPr>
          <p:cNvPicPr>
            <a:picLocks noChangeAspect="1"/>
          </p:cNvPicPr>
          <p:nvPr/>
        </p:nvPicPr>
        <p:blipFill>
          <a:blip r:embed="rId4"/>
          <a:stretch>
            <a:fillRect/>
          </a:stretch>
        </p:blipFill>
        <p:spPr>
          <a:xfrm>
            <a:off x="973293" y="3554124"/>
            <a:ext cx="2686406" cy="2014804"/>
          </a:xfrm>
          <a:prstGeom prst="rect">
            <a:avLst/>
          </a:prstGeom>
        </p:spPr>
      </p:pic>
      <p:sp>
        <p:nvSpPr>
          <p:cNvPr id="29" name="Snip Single Corner Rectangle 28">
            <a:extLst>
              <a:ext uri="{FF2B5EF4-FFF2-40B4-BE49-F238E27FC236}">
                <a16:creationId xmlns:a16="http://schemas.microsoft.com/office/drawing/2014/main" id="{483FA6F9-ECEF-4379-92B0-A3DB026F9A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4003057" y="3352980"/>
            <a:ext cx="3035918" cy="2389183"/>
          </a:xfrm>
          <a:prstGeom prst="snip1Rect">
            <a:avLst>
              <a:gd name="adj" fmla="val 21019"/>
            </a:avLst>
          </a:prstGeom>
          <a:solidFill>
            <a:schemeClr val="tx1"/>
          </a:solidFill>
          <a:ln>
            <a:noFill/>
          </a:ln>
          <a:effectLst>
            <a:innerShdw blurRad="57150" dist="38100" dir="60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May be an image of text">
            <a:extLst>
              <a:ext uri="{FF2B5EF4-FFF2-40B4-BE49-F238E27FC236}">
                <a16:creationId xmlns:a16="http://schemas.microsoft.com/office/drawing/2014/main" id="{99D50D72-A995-6E54-3EF2-C8698E7549A5}"/>
              </a:ext>
            </a:extLst>
          </p:cNvPr>
          <p:cNvPicPr>
            <a:picLocks noChangeAspect="1"/>
          </p:cNvPicPr>
          <p:nvPr/>
        </p:nvPicPr>
        <p:blipFill>
          <a:blip r:embed="rId5"/>
          <a:stretch>
            <a:fillRect/>
          </a:stretch>
        </p:blipFill>
        <p:spPr>
          <a:xfrm>
            <a:off x="4167704" y="3532587"/>
            <a:ext cx="2706624" cy="2029968"/>
          </a:xfrm>
          <a:custGeom>
            <a:avLst/>
            <a:gdLst/>
            <a:ahLst/>
            <a:cxnLst/>
            <a:rect l="l" t="t" r="r" b="b"/>
            <a:pathLst>
              <a:path w="2706624" h="2073033">
                <a:moveTo>
                  <a:pt x="0" y="0"/>
                </a:moveTo>
                <a:lnTo>
                  <a:pt x="2706624" y="0"/>
                </a:lnTo>
                <a:lnTo>
                  <a:pt x="2706624" y="1648617"/>
                </a:lnTo>
                <a:lnTo>
                  <a:pt x="2282208" y="2073033"/>
                </a:lnTo>
                <a:lnTo>
                  <a:pt x="0" y="2073033"/>
                </a:lnTo>
                <a:close/>
              </a:path>
            </a:pathLst>
          </a:custGeom>
        </p:spPr>
      </p:pic>
      <p:grpSp>
        <p:nvGrpSpPr>
          <p:cNvPr id="31" name="Group 30">
            <a:extLst>
              <a:ext uri="{FF2B5EF4-FFF2-40B4-BE49-F238E27FC236}">
                <a16:creationId xmlns:a16="http://schemas.microsoft.com/office/drawing/2014/main" id="{E808B59F-59B5-4D5F-902D-B89E4FC868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2" name="Straight Connector 31">
              <a:extLst>
                <a:ext uri="{FF2B5EF4-FFF2-40B4-BE49-F238E27FC236}">
                  <a16:creationId xmlns:a16="http://schemas.microsoft.com/office/drawing/2014/main" id="{FECF1129-7089-4232-9AD2-ABFAD658AE2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1B91C0C0-CCAA-4588-A658-0105DA481D1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BC428D96-80C2-43B2-BCB7-FD823AF35D3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62FA9CF-5A70-40E2-A3B0-0254814390A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9079A8CD-997C-49E9-A4C7-1B99B32ECB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50539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8F37A-523D-4D88-83C6-E60292667590}"/>
              </a:ext>
            </a:extLst>
          </p:cNvPr>
          <p:cNvSpPr>
            <a:spLocks noGrp="1"/>
          </p:cNvSpPr>
          <p:nvPr>
            <p:ph type="title"/>
          </p:nvPr>
        </p:nvSpPr>
        <p:spPr/>
        <p:txBody>
          <a:bodyPr/>
          <a:lstStyle/>
          <a:p>
            <a:r>
              <a:rPr lang="en-US" dirty="0">
                <a:solidFill>
                  <a:schemeClr val="bg1"/>
                </a:solidFill>
              </a:rPr>
              <a:t>Our Fundraising Program</a:t>
            </a:r>
            <a:endParaRPr lang="en-CA" dirty="0">
              <a:solidFill>
                <a:schemeClr val="bg1"/>
              </a:solidFill>
            </a:endParaRPr>
          </a:p>
        </p:txBody>
      </p:sp>
      <p:sp>
        <p:nvSpPr>
          <p:cNvPr id="3" name="Content Placeholder 2">
            <a:extLst>
              <a:ext uri="{FF2B5EF4-FFF2-40B4-BE49-F238E27FC236}">
                <a16:creationId xmlns:a16="http://schemas.microsoft.com/office/drawing/2014/main" id="{2E416C3B-648A-4119-8DD6-F7EA9872419D}"/>
              </a:ext>
            </a:extLst>
          </p:cNvPr>
          <p:cNvSpPr>
            <a:spLocks noGrp="1"/>
          </p:cNvSpPr>
          <p:nvPr>
            <p:ph sz="half" idx="1"/>
          </p:nvPr>
        </p:nvSpPr>
        <p:spPr/>
        <p:txBody>
          <a:bodyPr>
            <a:normAutofit fontScale="92500" lnSpcReduction="10000"/>
          </a:bodyPr>
          <a:lstStyle/>
          <a:p>
            <a:pPr marL="0" indent="0" algn="l">
              <a:buNone/>
            </a:pPr>
            <a:r>
              <a:rPr lang="en-US" sz="2000" b="1" i="0" u="none" strike="noStrike" baseline="0" dirty="0">
                <a:solidFill>
                  <a:schemeClr val="bg1"/>
                </a:solidFill>
                <a:latin typeface="T3Font_0"/>
              </a:rPr>
              <a:t>THE BRANCH</a:t>
            </a:r>
          </a:p>
          <a:p>
            <a:pPr marL="0" indent="0" algn="l">
              <a:buNone/>
            </a:pPr>
            <a:r>
              <a:rPr lang="en-US" sz="1800" b="0" i="0" u="none" strike="noStrike" baseline="0" dirty="0">
                <a:solidFill>
                  <a:schemeClr val="bg1"/>
                </a:solidFill>
                <a:latin typeface="T3Font_0"/>
              </a:rPr>
              <a:t>Our program is a Non-Profit Society run by a Parent volunteer group called the </a:t>
            </a:r>
            <a:r>
              <a:rPr lang="en-US" sz="1800" b="0" i="0" u="none" strike="noStrike" baseline="0" dirty="0">
                <a:solidFill>
                  <a:schemeClr val="bg1"/>
                </a:solidFill>
                <a:latin typeface="T3Font_1"/>
              </a:rPr>
              <a:t>'</a:t>
            </a:r>
            <a:r>
              <a:rPr lang="en-US" sz="1800" b="0" i="0" u="none" strike="noStrike" baseline="0" dirty="0">
                <a:solidFill>
                  <a:schemeClr val="bg1"/>
                </a:solidFill>
                <a:latin typeface="T3Font_0"/>
              </a:rPr>
              <a:t>Branch</a:t>
            </a:r>
            <a:r>
              <a:rPr lang="en-US" sz="1800" b="0" i="0" u="none" strike="noStrike" baseline="0" dirty="0">
                <a:solidFill>
                  <a:schemeClr val="bg1"/>
                </a:solidFill>
                <a:latin typeface="T3Font_1"/>
              </a:rPr>
              <a:t>'. </a:t>
            </a:r>
            <a:r>
              <a:rPr lang="en-US" sz="1800" b="0" i="0" u="none" strike="noStrike" baseline="0" dirty="0">
                <a:solidFill>
                  <a:schemeClr val="bg1"/>
                </a:solidFill>
                <a:latin typeface="T3Font_0"/>
              </a:rPr>
              <a:t>All funds raised go directly back into the program to support our amazing cadet corps</a:t>
            </a:r>
            <a:r>
              <a:rPr lang="en-US" sz="1800" b="0" i="0" u="none" strike="noStrike" baseline="0" dirty="0">
                <a:solidFill>
                  <a:schemeClr val="bg1"/>
                </a:solidFill>
                <a:latin typeface="T3Font_1"/>
              </a:rPr>
              <a:t>. </a:t>
            </a:r>
            <a:r>
              <a:rPr lang="en-US" sz="1800" b="0" i="0" u="none" strike="noStrike" baseline="0" dirty="0">
                <a:solidFill>
                  <a:schemeClr val="bg1"/>
                </a:solidFill>
                <a:latin typeface="T3Font_0"/>
              </a:rPr>
              <a:t>Annually</a:t>
            </a:r>
            <a:r>
              <a:rPr lang="en-US" sz="1800" b="0" i="0" u="none" strike="noStrike" baseline="0" dirty="0">
                <a:solidFill>
                  <a:schemeClr val="bg1"/>
                </a:solidFill>
                <a:latin typeface="T3Font_1"/>
              </a:rPr>
              <a:t>, </a:t>
            </a:r>
            <a:r>
              <a:rPr lang="en-US" sz="1800" b="0" i="0" u="none" strike="noStrike" baseline="0" dirty="0">
                <a:solidFill>
                  <a:schemeClr val="bg1"/>
                </a:solidFill>
                <a:latin typeface="T3Font_0"/>
              </a:rPr>
              <a:t>we have several regular supporters to our program and a few grants which we apply for, but we rely heavily on fundraising by Cadets and the Parent group</a:t>
            </a:r>
            <a:r>
              <a:rPr lang="en-US" sz="1800" b="0" i="0" u="none" strike="noStrike" baseline="0" dirty="0">
                <a:solidFill>
                  <a:schemeClr val="bg1"/>
                </a:solidFill>
                <a:latin typeface="T3Font_1"/>
              </a:rPr>
              <a:t>. </a:t>
            </a:r>
            <a:r>
              <a:rPr lang="en-US" sz="1800" b="0" i="0" u="none" strike="noStrike" baseline="0" dirty="0">
                <a:solidFill>
                  <a:schemeClr val="bg1"/>
                </a:solidFill>
                <a:latin typeface="T3Font_0"/>
              </a:rPr>
              <a:t>Each year the Branch executive sits down and designs a ROBUST Fundraising program for the cadets to work with monthly</a:t>
            </a:r>
            <a:r>
              <a:rPr lang="en-US" sz="1800" b="0" i="0" u="none" strike="noStrike" baseline="0" dirty="0">
                <a:solidFill>
                  <a:schemeClr val="bg1"/>
                </a:solidFill>
                <a:latin typeface="T3Font_1"/>
              </a:rPr>
              <a:t>.</a:t>
            </a:r>
          </a:p>
          <a:p>
            <a:pPr marL="0" indent="0" algn="l">
              <a:buNone/>
            </a:pPr>
            <a:endParaRPr lang="en-US" dirty="0">
              <a:solidFill>
                <a:schemeClr val="bg1"/>
              </a:solidFill>
              <a:latin typeface="T3Font_1"/>
            </a:endParaRPr>
          </a:p>
          <a:p>
            <a:pPr marL="0" indent="0" algn="l">
              <a:buNone/>
            </a:pPr>
            <a:r>
              <a:rPr lang="en-US" dirty="0">
                <a:solidFill>
                  <a:schemeClr val="bg1"/>
                </a:solidFill>
                <a:latin typeface="T3Font_1"/>
              </a:rPr>
              <a:t>JOIN US!!!</a:t>
            </a:r>
            <a:endParaRPr lang="en-CA" dirty="0">
              <a:solidFill>
                <a:schemeClr val="bg1"/>
              </a:solidFill>
            </a:endParaRPr>
          </a:p>
        </p:txBody>
      </p:sp>
      <p:sp>
        <p:nvSpPr>
          <p:cNvPr id="4" name="Content Placeholder 3">
            <a:extLst>
              <a:ext uri="{FF2B5EF4-FFF2-40B4-BE49-F238E27FC236}">
                <a16:creationId xmlns:a16="http://schemas.microsoft.com/office/drawing/2014/main" id="{A9AF7A43-1FC7-4C35-95CB-271EA306ACE6}"/>
              </a:ext>
            </a:extLst>
          </p:cNvPr>
          <p:cNvSpPr>
            <a:spLocks noGrp="1"/>
          </p:cNvSpPr>
          <p:nvPr>
            <p:ph sz="half" idx="2"/>
          </p:nvPr>
        </p:nvSpPr>
        <p:spPr/>
        <p:txBody>
          <a:bodyPr vert="horz" lIns="91440" tIns="45720" rIns="91440" bIns="45720" rtlCol="0" anchor="t">
            <a:normAutofit fontScale="92500" lnSpcReduction="10000"/>
          </a:bodyPr>
          <a:lstStyle/>
          <a:p>
            <a:pPr marL="0" indent="0">
              <a:buNone/>
            </a:pPr>
            <a:r>
              <a:rPr lang="en-US" sz="2000" b="1" dirty="0">
                <a:solidFill>
                  <a:schemeClr val="bg1"/>
                </a:solidFill>
              </a:rPr>
              <a:t>MONTHLY FUNDRAISING</a:t>
            </a:r>
          </a:p>
          <a:p>
            <a:pPr marL="0" indent="0">
              <a:buNone/>
            </a:pPr>
            <a:r>
              <a:rPr lang="en-US" sz="1800" dirty="0">
                <a:solidFill>
                  <a:schemeClr val="bg1"/>
                </a:solidFill>
                <a:latin typeface="T3Font_0"/>
              </a:rPr>
              <a:t>All families are</a:t>
            </a:r>
            <a:r>
              <a:rPr lang="en-US" sz="1800" b="0" i="0" u="none" strike="noStrike" baseline="0" dirty="0">
                <a:solidFill>
                  <a:schemeClr val="bg1"/>
                </a:solidFill>
                <a:latin typeface="T3Font_0"/>
              </a:rPr>
              <a:t> required to fundraise a profit of </a:t>
            </a:r>
            <a:r>
              <a:rPr lang="en-US" sz="1800" b="0" i="0" u="none" strike="noStrike" baseline="0" dirty="0">
                <a:solidFill>
                  <a:schemeClr val="bg1"/>
                </a:solidFill>
                <a:latin typeface="T3Font_1"/>
              </a:rPr>
              <a:t>$</a:t>
            </a:r>
            <a:r>
              <a:rPr lang="en-US" sz="1800" dirty="0">
                <a:solidFill>
                  <a:schemeClr val="bg1"/>
                </a:solidFill>
                <a:latin typeface="T3Font_1"/>
              </a:rPr>
              <a:t>6</a:t>
            </a:r>
            <a:r>
              <a:rPr lang="en-US" sz="1800" dirty="0">
                <a:solidFill>
                  <a:schemeClr val="bg1"/>
                </a:solidFill>
                <a:latin typeface="T3Font_0"/>
              </a:rPr>
              <a:t>5</a:t>
            </a:r>
            <a:r>
              <a:rPr lang="en-US" sz="1800" dirty="0">
                <a:solidFill>
                  <a:schemeClr val="bg1"/>
                </a:solidFill>
                <a:latin typeface="T3Font_1"/>
              </a:rPr>
              <a:t>.</a:t>
            </a:r>
            <a:r>
              <a:rPr lang="en-US" sz="1800" dirty="0">
                <a:solidFill>
                  <a:schemeClr val="bg1"/>
                </a:solidFill>
                <a:latin typeface="T3Font_0"/>
              </a:rPr>
              <a:t>00</a:t>
            </a:r>
            <a:r>
              <a:rPr lang="en-US" sz="1800" b="0" i="0" u="none" strike="noStrike" baseline="0" dirty="0">
                <a:solidFill>
                  <a:schemeClr val="bg1"/>
                </a:solidFill>
                <a:latin typeface="T3Font_0"/>
              </a:rPr>
              <a:t> a month for their family account</a:t>
            </a:r>
            <a:r>
              <a:rPr lang="en-US" sz="1800" b="0" i="0" u="none" strike="noStrike" baseline="0" dirty="0">
                <a:solidFill>
                  <a:schemeClr val="bg1"/>
                </a:solidFill>
                <a:latin typeface="T3Font_1"/>
              </a:rPr>
              <a:t>. </a:t>
            </a:r>
            <a:r>
              <a:rPr lang="en-US" sz="1800" b="0" i="0" u="none" strike="noStrike" baseline="0" dirty="0">
                <a:solidFill>
                  <a:schemeClr val="bg1"/>
                </a:solidFill>
                <a:latin typeface="T3Font_0"/>
              </a:rPr>
              <a:t>This amount helps to cover our program costs as outlined by our annually prepared budget</a:t>
            </a:r>
            <a:r>
              <a:rPr lang="en-US" sz="1800" b="0" i="0" u="none" strike="noStrike" baseline="0" dirty="0">
                <a:solidFill>
                  <a:schemeClr val="bg1"/>
                </a:solidFill>
                <a:latin typeface="T3Font_1"/>
              </a:rPr>
              <a:t>. </a:t>
            </a:r>
            <a:r>
              <a:rPr lang="en-US" sz="1800" b="0" i="0" u="none" strike="noStrike" baseline="0" dirty="0">
                <a:solidFill>
                  <a:schemeClr val="bg1"/>
                </a:solidFill>
                <a:latin typeface="T3Font_0"/>
              </a:rPr>
              <a:t>Each fundraiser is carefully vetted to get the maximum </a:t>
            </a:r>
            <a:r>
              <a:rPr lang="en-CA" sz="1800" b="0" i="0" u="none" strike="noStrike" baseline="0" dirty="0">
                <a:solidFill>
                  <a:schemeClr val="bg1"/>
                </a:solidFill>
                <a:latin typeface="T3Font_0"/>
              </a:rPr>
              <a:t>profit to our cadets</a:t>
            </a:r>
            <a:r>
              <a:rPr lang="en-CA" sz="1800" b="0" i="0" u="none" strike="noStrike" baseline="0" dirty="0">
                <a:solidFill>
                  <a:schemeClr val="bg1"/>
                </a:solidFill>
                <a:latin typeface="T3Font_1"/>
              </a:rPr>
              <a:t>.</a:t>
            </a:r>
          </a:p>
          <a:p>
            <a:pPr marL="0" indent="0" algn="l">
              <a:buNone/>
            </a:pPr>
            <a:r>
              <a:rPr lang="en-US" sz="1800" b="0" i="0" u="none" strike="noStrike" baseline="0" dirty="0">
                <a:solidFill>
                  <a:schemeClr val="bg1"/>
                </a:solidFill>
                <a:latin typeface="T3Font_0"/>
              </a:rPr>
              <a:t>Cadets also have their own individual accounts</a:t>
            </a:r>
            <a:r>
              <a:rPr lang="en-US" sz="1800" b="0" i="0" u="none" strike="noStrike" baseline="0" dirty="0">
                <a:solidFill>
                  <a:schemeClr val="bg1"/>
                </a:solidFill>
                <a:latin typeface="T3Font_1"/>
              </a:rPr>
              <a:t>. </a:t>
            </a:r>
            <a:r>
              <a:rPr lang="en-US" sz="1800" b="0" i="0" u="none" strike="noStrike" baseline="0" dirty="0">
                <a:solidFill>
                  <a:schemeClr val="bg1"/>
                </a:solidFill>
                <a:latin typeface="T3Font_0"/>
              </a:rPr>
              <a:t>Once their monthly requirement is met</a:t>
            </a:r>
            <a:r>
              <a:rPr lang="en-US" sz="1800" b="0" i="0" u="none" strike="noStrike" baseline="0" dirty="0">
                <a:solidFill>
                  <a:schemeClr val="bg1"/>
                </a:solidFill>
                <a:latin typeface="T3Font_1"/>
              </a:rPr>
              <a:t>, </a:t>
            </a:r>
            <a:r>
              <a:rPr lang="en-US" sz="1800" b="0" i="0" u="none" strike="noStrike" baseline="0" dirty="0">
                <a:solidFill>
                  <a:schemeClr val="bg1"/>
                </a:solidFill>
                <a:latin typeface="T3Font_0"/>
              </a:rPr>
              <a:t>a cadet can fundraise directly for their own accounts</a:t>
            </a:r>
            <a:r>
              <a:rPr lang="en-US" sz="1800" b="0" i="0" u="none" strike="noStrike" baseline="0" dirty="0">
                <a:solidFill>
                  <a:schemeClr val="bg1"/>
                </a:solidFill>
                <a:latin typeface="T3Font_1"/>
              </a:rPr>
              <a:t>. </a:t>
            </a:r>
            <a:r>
              <a:rPr lang="en-US" sz="1800" b="0" i="0" u="none" strike="noStrike" baseline="0" dirty="0">
                <a:solidFill>
                  <a:schemeClr val="bg1"/>
                </a:solidFill>
                <a:latin typeface="T3Font_0"/>
              </a:rPr>
              <a:t>This account gets used for our larger cadet trips or can be used as requested towards future </a:t>
            </a:r>
            <a:r>
              <a:rPr lang="en-CA" sz="1800" b="0" i="0" u="none" strike="noStrike" baseline="0" dirty="0">
                <a:solidFill>
                  <a:schemeClr val="bg1"/>
                </a:solidFill>
                <a:latin typeface="T3Font_0"/>
              </a:rPr>
              <a:t>monthly family account requirements</a:t>
            </a:r>
            <a:r>
              <a:rPr lang="en-CA" sz="1800" b="0" i="0" u="none" strike="noStrike" baseline="0" dirty="0">
                <a:solidFill>
                  <a:schemeClr val="bg1"/>
                </a:solidFill>
                <a:latin typeface="T3Font_1"/>
              </a:rPr>
              <a:t>.</a:t>
            </a:r>
          </a:p>
          <a:p>
            <a:pPr marL="0" indent="0">
              <a:buNone/>
            </a:pPr>
            <a:endParaRPr lang="en-CA" sz="1800" dirty="0">
              <a:latin typeface="T3Font_1"/>
            </a:endParaRPr>
          </a:p>
        </p:txBody>
      </p:sp>
    </p:spTree>
    <p:extLst>
      <p:ext uri="{BB962C8B-B14F-4D97-AF65-F5344CB8AC3E}">
        <p14:creationId xmlns:p14="http://schemas.microsoft.com/office/powerpoint/2010/main" val="1389620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09910E1-A97A-2FC6-0D1E-23A0A89EC769}"/>
              </a:ext>
            </a:extLst>
          </p:cNvPr>
          <p:cNvSpPr>
            <a:spLocks noGrp="1"/>
          </p:cNvSpPr>
          <p:nvPr>
            <p:ph type="title"/>
          </p:nvPr>
        </p:nvSpPr>
        <p:spPr>
          <a:xfrm>
            <a:off x="636916" y="404063"/>
            <a:ext cx="8534400" cy="1507067"/>
          </a:xfrm>
        </p:spPr>
        <p:txBody>
          <a:bodyPr/>
          <a:lstStyle/>
          <a:p>
            <a:r>
              <a:rPr lang="en-US" dirty="0">
                <a:solidFill>
                  <a:schemeClr val="bg1"/>
                </a:solidFill>
              </a:rPr>
              <a:t>Why do we fundraise so much?</a:t>
            </a:r>
            <a:endParaRPr lang="en-CA" dirty="0">
              <a:solidFill>
                <a:schemeClr val="bg1"/>
              </a:solidFill>
            </a:endParaRPr>
          </a:p>
        </p:txBody>
      </p:sp>
      <p:sp>
        <p:nvSpPr>
          <p:cNvPr id="9" name="TextBox 8">
            <a:extLst>
              <a:ext uri="{FF2B5EF4-FFF2-40B4-BE49-F238E27FC236}">
                <a16:creationId xmlns:a16="http://schemas.microsoft.com/office/drawing/2014/main" id="{C91581E0-9892-9ABE-FC0B-E1C4C2B8EB6D}"/>
              </a:ext>
            </a:extLst>
          </p:cNvPr>
          <p:cNvSpPr txBox="1"/>
          <p:nvPr/>
        </p:nvSpPr>
        <p:spPr>
          <a:xfrm>
            <a:off x="484516" y="1537278"/>
            <a:ext cx="11276560" cy="1200329"/>
          </a:xfrm>
          <a:prstGeom prst="rect">
            <a:avLst/>
          </a:prstGeom>
          <a:noFill/>
        </p:spPr>
        <p:txBody>
          <a:bodyPr wrap="square" rtlCol="0">
            <a:spAutoFit/>
          </a:bodyPr>
          <a:lstStyle/>
          <a:p>
            <a:pPr fontAlgn="base"/>
            <a:r>
              <a:rPr lang="en-US" dirty="0"/>
              <a:t> </a:t>
            </a:r>
            <a:r>
              <a:rPr lang="en-US" dirty="0">
                <a:solidFill>
                  <a:schemeClr val="bg1"/>
                </a:solidFill>
              </a:rPr>
              <a:t>It supports the program for your child. On average, if a cadet does every event in the year, it costs the corps/branch anywhere from $900 to $1000.00 per cadet  </a:t>
            </a:r>
          </a:p>
          <a:p>
            <a:pPr fontAlgn="base"/>
            <a:endParaRPr lang="en-US" dirty="0">
              <a:solidFill>
                <a:schemeClr val="bg1"/>
              </a:solidFill>
            </a:endParaRPr>
          </a:p>
          <a:p>
            <a:pPr fontAlgn="base"/>
            <a:r>
              <a:rPr lang="en-US" dirty="0">
                <a:solidFill>
                  <a:schemeClr val="bg1"/>
                </a:solidFill>
              </a:rPr>
              <a:t>Let's look at the whole picture (Numbers are just to give you an idea) </a:t>
            </a:r>
          </a:p>
        </p:txBody>
      </p:sp>
      <p:graphicFrame>
        <p:nvGraphicFramePr>
          <p:cNvPr id="10" name="Table 9">
            <a:extLst>
              <a:ext uri="{FF2B5EF4-FFF2-40B4-BE49-F238E27FC236}">
                <a16:creationId xmlns:a16="http://schemas.microsoft.com/office/drawing/2014/main" id="{4F909ED5-1175-9C78-FC72-FA0BF640FF5C}"/>
              </a:ext>
            </a:extLst>
          </p:cNvPr>
          <p:cNvGraphicFramePr>
            <a:graphicFrameLocks noGrp="1"/>
          </p:cNvGraphicFramePr>
          <p:nvPr>
            <p:extLst>
              <p:ext uri="{D42A27DB-BD31-4B8C-83A1-F6EECF244321}">
                <p14:modId xmlns:p14="http://schemas.microsoft.com/office/powerpoint/2010/main" val="2454513601"/>
              </p:ext>
            </p:extLst>
          </p:nvPr>
        </p:nvGraphicFramePr>
        <p:xfrm>
          <a:off x="1277007" y="3429000"/>
          <a:ext cx="7894309" cy="1951560"/>
        </p:xfrm>
        <a:graphic>
          <a:graphicData uri="http://schemas.openxmlformats.org/drawingml/2006/table">
            <a:tbl>
              <a:tblPr/>
              <a:tblGrid>
                <a:gridCol w="7894309">
                  <a:extLst>
                    <a:ext uri="{9D8B030D-6E8A-4147-A177-3AD203B41FA5}">
                      <a16:colId xmlns:a16="http://schemas.microsoft.com/office/drawing/2014/main" val="2628444556"/>
                    </a:ext>
                  </a:extLst>
                </a:gridCol>
              </a:tblGrid>
              <a:tr h="487890">
                <a:tc>
                  <a:txBody>
                    <a:bodyPr/>
                    <a:lstStyle/>
                    <a:p>
                      <a:pPr algn="ctr" rtl="0" fontAlgn="base">
                        <a:lnSpc>
                          <a:spcPts val="1350"/>
                        </a:lnSpc>
                        <a:buNone/>
                      </a:pPr>
                      <a:r>
                        <a:rPr lang="en-US" sz="1800" b="0" i="0" dirty="0">
                          <a:solidFill>
                            <a:schemeClr val="bg1"/>
                          </a:solidFill>
                          <a:effectLst/>
                          <a:latin typeface="Aptos" panose="020B0004020202020204" pitchFamily="34" charset="0"/>
                        </a:rPr>
                        <a:t>83 Cadets  </a:t>
                      </a:r>
                      <a:endParaRPr lang="en-US" sz="2800" b="0" i="0" dirty="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309004167"/>
                  </a:ext>
                </a:extLst>
              </a:tr>
              <a:tr h="487890">
                <a:tc>
                  <a:txBody>
                    <a:bodyPr/>
                    <a:lstStyle/>
                    <a:p>
                      <a:pPr algn="ctr" rtl="0" fontAlgn="base">
                        <a:lnSpc>
                          <a:spcPts val="1350"/>
                        </a:lnSpc>
                        <a:buNone/>
                      </a:pPr>
                      <a:r>
                        <a:rPr lang="en-US" sz="1800" b="0" i="0" dirty="0">
                          <a:solidFill>
                            <a:schemeClr val="bg1"/>
                          </a:solidFill>
                          <a:effectLst/>
                          <a:latin typeface="Aptos" panose="020B0004020202020204" pitchFamily="34" charset="0"/>
                        </a:rPr>
                        <a:t>x </a:t>
                      </a:r>
                      <a:endParaRPr lang="en-US" sz="2800" b="0" i="0" dirty="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972187279"/>
                  </a:ext>
                </a:extLst>
              </a:tr>
              <a:tr h="487890">
                <a:tc>
                  <a:txBody>
                    <a:bodyPr/>
                    <a:lstStyle/>
                    <a:p>
                      <a:pPr algn="ctr" rtl="0" fontAlgn="base">
                        <a:lnSpc>
                          <a:spcPts val="1350"/>
                        </a:lnSpc>
                        <a:buNone/>
                      </a:pPr>
                      <a:r>
                        <a:rPr lang="en-US" sz="1800" b="0" i="0">
                          <a:solidFill>
                            <a:schemeClr val="bg1"/>
                          </a:solidFill>
                          <a:effectLst/>
                          <a:latin typeface="Aptos" panose="020B0004020202020204" pitchFamily="34" charset="0"/>
                        </a:rPr>
                        <a:t>$900.00/year </a:t>
                      </a:r>
                      <a:endParaRPr lang="en-US" sz="2800" b="0" i="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5323253"/>
                  </a:ext>
                </a:extLst>
              </a:tr>
              <a:tr h="487890">
                <a:tc>
                  <a:txBody>
                    <a:bodyPr/>
                    <a:lstStyle/>
                    <a:p>
                      <a:pPr algn="ctr" rtl="0" fontAlgn="base">
                        <a:lnSpc>
                          <a:spcPts val="1350"/>
                        </a:lnSpc>
                        <a:buNone/>
                      </a:pPr>
                      <a:r>
                        <a:rPr lang="en-US" sz="1800" b="1" i="0" dirty="0">
                          <a:solidFill>
                            <a:schemeClr val="bg1"/>
                          </a:solidFill>
                          <a:effectLst/>
                          <a:latin typeface="Aptos" panose="020B0004020202020204" pitchFamily="34" charset="0"/>
                        </a:rPr>
                        <a:t>Total = $74,700.00</a:t>
                      </a:r>
                      <a:r>
                        <a:rPr lang="en-US" sz="1800" b="0" i="0" dirty="0">
                          <a:solidFill>
                            <a:schemeClr val="bg1"/>
                          </a:solidFill>
                          <a:effectLst/>
                          <a:latin typeface="Aptos" panose="020B0004020202020204" pitchFamily="34" charset="0"/>
                        </a:rPr>
                        <a:t> </a:t>
                      </a:r>
                      <a:endParaRPr lang="en-US" sz="2800" b="0" i="0" dirty="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460333862"/>
                  </a:ext>
                </a:extLst>
              </a:tr>
            </a:tbl>
          </a:graphicData>
        </a:graphic>
      </p:graphicFrame>
    </p:spTree>
    <p:extLst>
      <p:ext uri="{BB962C8B-B14F-4D97-AF65-F5344CB8AC3E}">
        <p14:creationId xmlns:p14="http://schemas.microsoft.com/office/powerpoint/2010/main" val="2616708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5CCB8-7EBB-54A9-9D5D-95A774C52DF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690061A-277F-9B6A-EAF6-AA012C5F1FF5}"/>
              </a:ext>
            </a:extLst>
          </p:cNvPr>
          <p:cNvSpPr>
            <a:spLocks noGrp="1"/>
          </p:cNvSpPr>
          <p:nvPr>
            <p:ph type="title"/>
          </p:nvPr>
        </p:nvSpPr>
        <p:spPr>
          <a:xfrm>
            <a:off x="636916" y="404063"/>
            <a:ext cx="8534400" cy="1507067"/>
          </a:xfrm>
        </p:spPr>
        <p:txBody>
          <a:bodyPr/>
          <a:lstStyle/>
          <a:p>
            <a:r>
              <a:rPr lang="en-US" dirty="0">
                <a:solidFill>
                  <a:schemeClr val="bg1"/>
                </a:solidFill>
              </a:rPr>
              <a:t>Why do we fundraise so much?</a:t>
            </a:r>
            <a:endParaRPr lang="en-CA" dirty="0">
              <a:solidFill>
                <a:schemeClr val="bg1"/>
              </a:solidFill>
            </a:endParaRPr>
          </a:p>
        </p:txBody>
      </p:sp>
      <p:sp>
        <p:nvSpPr>
          <p:cNvPr id="12" name="TextBox 11">
            <a:extLst>
              <a:ext uri="{FF2B5EF4-FFF2-40B4-BE49-F238E27FC236}">
                <a16:creationId xmlns:a16="http://schemas.microsoft.com/office/drawing/2014/main" id="{F8F4A0E0-DE3F-B09F-2E66-EB53A209A809}"/>
              </a:ext>
            </a:extLst>
          </p:cNvPr>
          <p:cNvSpPr txBox="1"/>
          <p:nvPr/>
        </p:nvSpPr>
        <p:spPr>
          <a:xfrm>
            <a:off x="636916" y="1644480"/>
            <a:ext cx="10918168" cy="923330"/>
          </a:xfrm>
          <a:prstGeom prst="rect">
            <a:avLst/>
          </a:prstGeom>
          <a:noFill/>
        </p:spPr>
        <p:txBody>
          <a:bodyPr wrap="square">
            <a:spAutoFit/>
          </a:bodyPr>
          <a:lstStyle/>
          <a:p>
            <a:r>
              <a:rPr lang="en-US" sz="1800" b="0" i="0" dirty="0">
                <a:solidFill>
                  <a:schemeClr val="bg1"/>
                </a:solidFill>
                <a:effectLst/>
              </a:rPr>
              <a:t>The way we do fundraising, it is $65.00 a month per family. This can be achieved by selling or volunteering for events, like the Bingos etc. There is always the option of just paying monthly or upfront at the beginning of the year.</a:t>
            </a:r>
            <a:endParaRPr lang="en-CA" dirty="0">
              <a:solidFill>
                <a:schemeClr val="bg1"/>
              </a:solidFill>
            </a:endParaRPr>
          </a:p>
        </p:txBody>
      </p:sp>
      <p:graphicFrame>
        <p:nvGraphicFramePr>
          <p:cNvPr id="13" name="Table 12">
            <a:extLst>
              <a:ext uri="{FF2B5EF4-FFF2-40B4-BE49-F238E27FC236}">
                <a16:creationId xmlns:a16="http://schemas.microsoft.com/office/drawing/2014/main" id="{EC828449-F321-4E45-E9C3-EF82BD8663D0}"/>
              </a:ext>
            </a:extLst>
          </p:cNvPr>
          <p:cNvGraphicFramePr>
            <a:graphicFrameLocks noGrp="1"/>
          </p:cNvGraphicFramePr>
          <p:nvPr>
            <p:extLst>
              <p:ext uri="{D42A27DB-BD31-4B8C-83A1-F6EECF244321}">
                <p14:modId xmlns:p14="http://schemas.microsoft.com/office/powerpoint/2010/main" val="3887897956"/>
              </p:ext>
            </p:extLst>
          </p:nvPr>
        </p:nvGraphicFramePr>
        <p:xfrm>
          <a:off x="636916" y="2711554"/>
          <a:ext cx="2906220" cy="1687148"/>
        </p:xfrm>
        <a:graphic>
          <a:graphicData uri="http://schemas.openxmlformats.org/drawingml/2006/table">
            <a:tbl>
              <a:tblPr/>
              <a:tblGrid>
                <a:gridCol w="2906220">
                  <a:extLst>
                    <a:ext uri="{9D8B030D-6E8A-4147-A177-3AD203B41FA5}">
                      <a16:colId xmlns:a16="http://schemas.microsoft.com/office/drawing/2014/main" val="3566025753"/>
                    </a:ext>
                  </a:extLst>
                </a:gridCol>
              </a:tblGrid>
              <a:tr h="421787">
                <a:tc>
                  <a:txBody>
                    <a:bodyPr/>
                    <a:lstStyle/>
                    <a:p>
                      <a:pPr algn="l" rtl="0" fontAlgn="base">
                        <a:lnSpc>
                          <a:spcPts val="1350"/>
                        </a:lnSpc>
                        <a:buNone/>
                      </a:pPr>
                      <a:r>
                        <a:rPr lang="en-US" sz="1800" b="0" i="0" dirty="0">
                          <a:solidFill>
                            <a:schemeClr val="bg1"/>
                          </a:solidFill>
                          <a:effectLst/>
                          <a:latin typeface="Aptos" panose="020B0004020202020204" pitchFamily="34" charset="0"/>
                        </a:rPr>
                        <a:t>57 Families  </a:t>
                      </a:r>
                      <a:endParaRPr lang="en-US" sz="2800" b="0" i="0" dirty="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92056052"/>
                  </a:ext>
                </a:extLst>
              </a:tr>
              <a:tr h="421787">
                <a:tc>
                  <a:txBody>
                    <a:bodyPr/>
                    <a:lstStyle/>
                    <a:p>
                      <a:pPr algn="l" rtl="0" fontAlgn="base">
                        <a:lnSpc>
                          <a:spcPts val="1350"/>
                        </a:lnSpc>
                        <a:buNone/>
                      </a:pPr>
                      <a:r>
                        <a:rPr lang="en-US" sz="1800" b="0" i="0">
                          <a:solidFill>
                            <a:schemeClr val="bg1"/>
                          </a:solidFill>
                          <a:effectLst/>
                          <a:latin typeface="Aptos" panose="020B0004020202020204" pitchFamily="34" charset="0"/>
                        </a:rPr>
                        <a:t>x </a:t>
                      </a:r>
                      <a:endParaRPr lang="en-US" sz="2800" b="0" i="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501954104"/>
                  </a:ext>
                </a:extLst>
              </a:tr>
              <a:tr h="421787">
                <a:tc>
                  <a:txBody>
                    <a:bodyPr/>
                    <a:lstStyle/>
                    <a:p>
                      <a:pPr algn="l" rtl="0" fontAlgn="base">
                        <a:lnSpc>
                          <a:spcPts val="1350"/>
                        </a:lnSpc>
                        <a:buNone/>
                      </a:pPr>
                      <a:r>
                        <a:rPr lang="en-US" sz="1800" b="0" i="0">
                          <a:solidFill>
                            <a:schemeClr val="bg1"/>
                          </a:solidFill>
                          <a:effectLst/>
                          <a:latin typeface="Aptos" panose="020B0004020202020204" pitchFamily="34" charset="0"/>
                        </a:rPr>
                        <a:t>$65.00/month  </a:t>
                      </a:r>
                      <a:endParaRPr lang="en-US" sz="2800" b="0" i="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735331454"/>
                  </a:ext>
                </a:extLst>
              </a:tr>
              <a:tr h="421787">
                <a:tc>
                  <a:txBody>
                    <a:bodyPr/>
                    <a:lstStyle/>
                    <a:p>
                      <a:pPr algn="l" rtl="0" fontAlgn="base">
                        <a:lnSpc>
                          <a:spcPts val="1350"/>
                        </a:lnSpc>
                        <a:buNone/>
                      </a:pPr>
                      <a:r>
                        <a:rPr lang="en-US" sz="1800" b="1" i="0" dirty="0">
                          <a:solidFill>
                            <a:schemeClr val="bg1"/>
                          </a:solidFill>
                          <a:effectLst/>
                          <a:latin typeface="Aptos" panose="020B0004020202020204" pitchFamily="34" charset="0"/>
                        </a:rPr>
                        <a:t>Total = $3,705.00</a:t>
                      </a:r>
                      <a:r>
                        <a:rPr lang="en-US" sz="1800" b="0" i="0" dirty="0">
                          <a:solidFill>
                            <a:schemeClr val="bg1"/>
                          </a:solidFill>
                          <a:effectLst/>
                          <a:latin typeface="Aptos" panose="020B0004020202020204" pitchFamily="34" charset="0"/>
                        </a:rPr>
                        <a:t> </a:t>
                      </a:r>
                      <a:endParaRPr lang="en-US" sz="2800" b="0" i="0" dirty="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770051456"/>
                  </a:ext>
                </a:extLst>
              </a:tr>
            </a:tbl>
          </a:graphicData>
        </a:graphic>
      </p:graphicFrame>
      <p:graphicFrame>
        <p:nvGraphicFramePr>
          <p:cNvPr id="2" name="Table 1">
            <a:extLst>
              <a:ext uri="{FF2B5EF4-FFF2-40B4-BE49-F238E27FC236}">
                <a16:creationId xmlns:a16="http://schemas.microsoft.com/office/drawing/2014/main" id="{C89EC96A-4592-199C-54E5-A8079C03ED90}"/>
              </a:ext>
            </a:extLst>
          </p:cNvPr>
          <p:cNvGraphicFramePr>
            <a:graphicFrameLocks noGrp="1"/>
          </p:cNvGraphicFramePr>
          <p:nvPr>
            <p:extLst>
              <p:ext uri="{D42A27DB-BD31-4B8C-83A1-F6EECF244321}">
                <p14:modId xmlns:p14="http://schemas.microsoft.com/office/powerpoint/2010/main" val="718018998"/>
              </p:ext>
            </p:extLst>
          </p:nvPr>
        </p:nvGraphicFramePr>
        <p:xfrm>
          <a:off x="5109450" y="2680022"/>
          <a:ext cx="3120040" cy="1718680"/>
        </p:xfrm>
        <a:graphic>
          <a:graphicData uri="http://schemas.openxmlformats.org/drawingml/2006/table">
            <a:tbl>
              <a:tblPr/>
              <a:tblGrid>
                <a:gridCol w="3120040">
                  <a:extLst>
                    <a:ext uri="{9D8B030D-6E8A-4147-A177-3AD203B41FA5}">
                      <a16:colId xmlns:a16="http://schemas.microsoft.com/office/drawing/2014/main" val="1763810475"/>
                    </a:ext>
                  </a:extLst>
                </a:gridCol>
              </a:tblGrid>
              <a:tr h="429670">
                <a:tc>
                  <a:txBody>
                    <a:bodyPr/>
                    <a:lstStyle/>
                    <a:p>
                      <a:pPr algn="l" rtl="0" fontAlgn="base">
                        <a:lnSpc>
                          <a:spcPts val="1350"/>
                        </a:lnSpc>
                        <a:buNone/>
                      </a:pPr>
                      <a:r>
                        <a:rPr lang="en-US" sz="1800" b="0" i="0" dirty="0">
                          <a:solidFill>
                            <a:schemeClr val="bg1"/>
                          </a:solidFill>
                          <a:effectLst/>
                          <a:latin typeface="Aptos" panose="020B0004020202020204" pitchFamily="34" charset="0"/>
                        </a:rPr>
                        <a:t>10 months in a training year </a:t>
                      </a:r>
                      <a:endParaRPr lang="en-US" sz="2800" b="0" i="0" dirty="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901603495"/>
                  </a:ext>
                </a:extLst>
              </a:tr>
              <a:tr h="429670">
                <a:tc>
                  <a:txBody>
                    <a:bodyPr/>
                    <a:lstStyle/>
                    <a:p>
                      <a:pPr algn="l" rtl="0" fontAlgn="base">
                        <a:lnSpc>
                          <a:spcPts val="1350"/>
                        </a:lnSpc>
                        <a:buNone/>
                      </a:pPr>
                      <a:r>
                        <a:rPr lang="en-US" sz="1800" b="0" i="0" dirty="0">
                          <a:solidFill>
                            <a:schemeClr val="bg1"/>
                          </a:solidFill>
                          <a:effectLst/>
                          <a:latin typeface="Aptos" panose="020B0004020202020204" pitchFamily="34" charset="0"/>
                        </a:rPr>
                        <a:t>x </a:t>
                      </a:r>
                      <a:endParaRPr lang="en-US" sz="2800" b="0" i="0" dirty="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656549548"/>
                  </a:ext>
                </a:extLst>
              </a:tr>
              <a:tr h="429670">
                <a:tc>
                  <a:txBody>
                    <a:bodyPr/>
                    <a:lstStyle/>
                    <a:p>
                      <a:pPr algn="l" rtl="0" fontAlgn="base">
                        <a:lnSpc>
                          <a:spcPts val="1350"/>
                        </a:lnSpc>
                        <a:buNone/>
                      </a:pPr>
                      <a:r>
                        <a:rPr lang="en-US" sz="1800" b="0" i="0">
                          <a:solidFill>
                            <a:schemeClr val="bg1"/>
                          </a:solidFill>
                          <a:effectLst/>
                          <a:latin typeface="Aptos" panose="020B0004020202020204" pitchFamily="34" charset="0"/>
                        </a:rPr>
                        <a:t>$3,705.00 </a:t>
                      </a:r>
                      <a:endParaRPr lang="en-US" sz="2800" b="0" i="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565637275"/>
                  </a:ext>
                </a:extLst>
              </a:tr>
              <a:tr h="429670">
                <a:tc>
                  <a:txBody>
                    <a:bodyPr/>
                    <a:lstStyle/>
                    <a:p>
                      <a:pPr algn="l" rtl="0" fontAlgn="base">
                        <a:lnSpc>
                          <a:spcPts val="1350"/>
                        </a:lnSpc>
                        <a:buNone/>
                      </a:pPr>
                      <a:r>
                        <a:rPr lang="en-US" sz="1800" b="1" i="0" dirty="0">
                          <a:solidFill>
                            <a:schemeClr val="bg1"/>
                          </a:solidFill>
                          <a:effectLst/>
                          <a:latin typeface="Aptos" panose="020B0004020202020204" pitchFamily="34" charset="0"/>
                        </a:rPr>
                        <a:t>Total = $37,050.00</a:t>
                      </a:r>
                      <a:r>
                        <a:rPr lang="en-US" sz="1800" b="0" i="0" dirty="0">
                          <a:solidFill>
                            <a:schemeClr val="bg1"/>
                          </a:solidFill>
                          <a:effectLst/>
                          <a:latin typeface="Aptos" panose="020B0004020202020204" pitchFamily="34" charset="0"/>
                        </a:rPr>
                        <a:t> </a:t>
                      </a:r>
                      <a:endParaRPr lang="en-US" sz="2800" b="0" i="0" dirty="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479975091"/>
                  </a:ext>
                </a:extLst>
              </a:tr>
            </a:tbl>
          </a:graphicData>
        </a:graphic>
      </p:graphicFrame>
      <p:graphicFrame>
        <p:nvGraphicFramePr>
          <p:cNvPr id="3" name="Table 2">
            <a:extLst>
              <a:ext uri="{FF2B5EF4-FFF2-40B4-BE49-F238E27FC236}">
                <a16:creationId xmlns:a16="http://schemas.microsoft.com/office/drawing/2014/main" id="{ADD62904-51B0-520A-18CA-C67904F1C721}"/>
              </a:ext>
            </a:extLst>
          </p:cNvPr>
          <p:cNvGraphicFramePr>
            <a:graphicFrameLocks noGrp="1"/>
          </p:cNvGraphicFramePr>
          <p:nvPr>
            <p:extLst>
              <p:ext uri="{D42A27DB-BD31-4B8C-83A1-F6EECF244321}">
                <p14:modId xmlns:p14="http://schemas.microsoft.com/office/powerpoint/2010/main" val="3999448914"/>
              </p:ext>
            </p:extLst>
          </p:nvPr>
        </p:nvGraphicFramePr>
        <p:xfrm>
          <a:off x="4404580" y="4775260"/>
          <a:ext cx="4061865" cy="1687148"/>
        </p:xfrm>
        <a:graphic>
          <a:graphicData uri="http://schemas.openxmlformats.org/drawingml/2006/table">
            <a:tbl>
              <a:tblPr/>
              <a:tblGrid>
                <a:gridCol w="4061865">
                  <a:extLst>
                    <a:ext uri="{9D8B030D-6E8A-4147-A177-3AD203B41FA5}">
                      <a16:colId xmlns:a16="http://schemas.microsoft.com/office/drawing/2014/main" val="2055982982"/>
                    </a:ext>
                  </a:extLst>
                </a:gridCol>
              </a:tblGrid>
              <a:tr h="421787">
                <a:tc>
                  <a:txBody>
                    <a:bodyPr/>
                    <a:lstStyle/>
                    <a:p>
                      <a:pPr algn="l" rtl="0" fontAlgn="base">
                        <a:lnSpc>
                          <a:spcPts val="1350"/>
                        </a:lnSpc>
                        <a:buNone/>
                      </a:pPr>
                      <a:r>
                        <a:rPr lang="en-US" sz="1800" b="0" i="0" dirty="0">
                          <a:solidFill>
                            <a:schemeClr val="bg1"/>
                          </a:solidFill>
                          <a:effectLst/>
                          <a:latin typeface="Aptos" panose="020B0004020202020204" pitchFamily="34" charset="0"/>
                        </a:rPr>
                        <a:t>$74,700.00 </a:t>
                      </a:r>
                      <a:endParaRPr lang="en-US" sz="2800" b="0" i="0" dirty="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813175379"/>
                  </a:ext>
                </a:extLst>
              </a:tr>
              <a:tr h="421787">
                <a:tc>
                  <a:txBody>
                    <a:bodyPr/>
                    <a:lstStyle/>
                    <a:p>
                      <a:pPr algn="l" rtl="0" fontAlgn="base">
                        <a:lnSpc>
                          <a:spcPts val="1350"/>
                        </a:lnSpc>
                        <a:buNone/>
                      </a:pPr>
                      <a:r>
                        <a:rPr lang="en-US" sz="1800" b="0" i="0" dirty="0">
                          <a:solidFill>
                            <a:schemeClr val="bg1"/>
                          </a:solidFill>
                          <a:effectLst/>
                          <a:latin typeface="Aptos" panose="020B0004020202020204" pitchFamily="34" charset="0"/>
                        </a:rPr>
                        <a:t>- </a:t>
                      </a:r>
                      <a:endParaRPr lang="en-US" sz="2800" b="0" i="0" dirty="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343654323"/>
                  </a:ext>
                </a:extLst>
              </a:tr>
              <a:tr h="421787">
                <a:tc>
                  <a:txBody>
                    <a:bodyPr/>
                    <a:lstStyle/>
                    <a:p>
                      <a:pPr algn="l" rtl="0" fontAlgn="base">
                        <a:lnSpc>
                          <a:spcPts val="1350"/>
                        </a:lnSpc>
                        <a:buNone/>
                      </a:pPr>
                      <a:r>
                        <a:rPr lang="en-US" sz="1800" b="0" i="0">
                          <a:solidFill>
                            <a:schemeClr val="bg1"/>
                          </a:solidFill>
                          <a:effectLst/>
                          <a:latin typeface="Aptos" panose="020B0004020202020204" pitchFamily="34" charset="0"/>
                        </a:rPr>
                        <a:t>$37,050.00 </a:t>
                      </a:r>
                      <a:endParaRPr lang="en-US" sz="2800" b="0" i="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255634313"/>
                  </a:ext>
                </a:extLst>
              </a:tr>
              <a:tr h="421787">
                <a:tc>
                  <a:txBody>
                    <a:bodyPr/>
                    <a:lstStyle/>
                    <a:p>
                      <a:pPr algn="l" rtl="0" fontAlgn="base">
                        <a:lnSpc>
                          <a:spcPts val="1350"/>
                        </a:lnSpc>
                        <a:buNone/>
                      </a:pPr>
                      <a:r>
                        <a:rPr lang="en-US" sz="1800" b="1" i="0" dirty="0">
                          <a:solidFill>
                            <a:schemeClr val="bg1"/>
                          </a:solidFill>
                          <a:effectLst/>
                          <a:latin typeface="Aptos" panose="020B0004020202020204" pitchFamily="34" charset="0"/>
                        </a:rPr>
                        <a:t>Difference of = $37,650.00</a:t>
                      </a:r>
                      <a:r>
                        <a:rPr lang="en-US" sz="1800" b="0" i="0" dirty="0">
                          <a:solidFill>
                            <a:schemeClr val="bg1"/>
                          </a:solidFill>
                          <a:effectLst/>
                          <a:latin typeface="Aptos" panose="020B0004020202020204" pitchFamily="34" charset="0"/>
                        </a:rPr>
                        <a:t> </a:t>
                      </a:r>
                      <a:endParaRPr lang="en-US" sz="2800" b="0" i="0" dirty="0">
                        <a:solidFill>
                          <a:schemeClr val="bg1"/>
                        </a:solidFill>
                        <a:effectLst/>
                      </a:endParaRPr>
                    </a:p>
                  </a:txBody>
                  <a:tcPr anchor="ctr">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406636149"/>
                  </a:ext>
                </a:extLst>
              </a:tr>
            </a:tbl>
          </a:graphicData>
        </a:graphic>
      </p:graphicFrame>
      <p:sp>
        <p:nvSpPr>
          <p:cNvPr id="4" name="Arrow: Right 3">
            <a:extLst>
              <a:ext uri="{FF2B5EF4-FFF2-40B4-BE49-F238E27FC236}">
                <a16:creationId xmlns:a16="http://schemas.microsoft.com/office/drawing/2014/main" id="{1E28CE79-075D-58AB-1509-797DAE23D5A2}"/>
              </a:ext>
            </a:extLst>
          </p:cNvPr>
          <p:cNvSpPr/>
          <p:nvPr/>
        </p:nvSpPr>
        <p:spPr>
          <a:xfrm>
            <a:off x="3837089" y="294436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Arrow: U-Turn 6">
            <a:extLst>
              <a:ext uri="{FF2B5EF4-FFF2-40B4-BE49-F238E27FC236}">
                <a16:creationId xmlns:a16="http://schemas.microsoft.com/office/drawing/2014/main" id="{113E9EB8-4753-AEEA-129E-43D8AB78F23E}"/>
              </a:ext>
            </a:extLst>
          </p:cNvPr>
          <p:cNvSpPr/>
          <p:nvPr/>
        </p:nvSpPr>
        <p:spPr>
          <a:xfrm rot="5400000">
            <a:off x="8126290" y="3491701"/>
            <a:ext cx="2492508" cy="1812199"/>
          </a:xfrm>
          <a:prstGeom prst="utur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460110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A35B-B393-4B9E-96CA-A66F35948FE5}"/>
              </a:ext>
            </a:extLst>
          </p:cNvPr>
          <p:cNvSpPr>
            <a:spLocks noGrp="1"/>
          </p:cNvSpPr>
          <p:nvPr>
            <p:ph type="title"/>
          </p:nvPr>
        </p:nvSpPr>
        <p:spPr/>
        <p:txBody>
          <a:bodyPr/>
          <a:lstStyle/>
          <a:p>
            <a:r>
              <a:rPr lang="en-US" dirty="0">
                <a:solidFill>
                  <a:schemeClr val="bg1"/>
                </a:solidFill>
              </a:rPr>
              <a:t>Fundraisers </a:t>
            </a:r>
            <a:r>
              <a:rPr lang="en-US" dirty="0"/>
              <a:t> </a:t>
            </a:r>
          </a:p>
        </p:txBody>
      </p:sp>
      <p:sp>
        <p:nvSpPr>
          <p:cNvPr id="5" name="Text Placeholder 4">
            <a:extLst>
              <a:ext uri="{FF2B5EF4-FFF2-40B4-BE49-F238E27FC236}">
                <a16:creationId xmlns:a16="http://schemas.microsoft.com/office/drawing/2014/main" id="{9D04330F-DC9C-F227-8048-C702B82FD9ED}"/>
              </a:ext>
            </a:extLst>
          </p:cNvPr>
          <p:cNvSpPr>
            <a:spLocks noGrp="1"/>
          </p:cNvSpPr>
          <p:nvPr>
            <p:ph type="body" idx="1"/>
          </p:nvPr>
        </p:nvSpPr>
        <p:spPr/>
        <p:txBody>
          <a:bodyPr/>
          <a:lstStyle/>
          <a:p>
            <a:r>
              <a:rPr lang="en-US" dirty="0">
                <a:solidFill>
                  <a:schemeClr val="bg1"/>
                </a:solidFill>
              </a:rPr>
              <a:t>Ongoing Fundraising</a:t>
            </a:r>
          </a:p>
        </p:txBody>
      </p:sp>
      <p:sp>
        <p:nvSpPr>
          <p:cNvPr id="3" name="Content Placeholder 2">
            <a:extLst>
              <a:ext uri="{FF2B5EF4-FFF2-40B4-BE49-F238E27FC236}">
                <a16:creationId xmlns:a16="http://schemas.microsoft.com/office/drawing/2014/main" id="{14374C1E-0F1C-CF5C-6A02-E2E7019919F2}"/>
              </a:ext>
            </a:extLst>
          </p:cNvPr>
          <p:cNvSpPr>
            <a:spLocks noGrp="1"/>
          </p:cNvSpPr>
          <p:nvPr>
            <p:ph sz="half" idx="2"/>
          </p:nvPr>
        </p:nvSpPr>
        <p:spPr/>
        <p:txBody>
          <a:bodyPr>
            <a:normAutofit fontScale="85000" lnSpcReduction="20000"/>
          </a:bodyPr>
          <a:lstStyle/>
          <a:p>
            <a:r>
              <a:rPr lang="en-US" dirty="0">
                <a:solidFill>
                  <a:schemeClr val="bg1"/>
                </a:solidFill>
              </a:rPr>
              <a:t>Ongoing Chocolate Covered Almonds (one case covers the $36.00 for the month)</a:t>
            </a:r>
          </a:p>
          <a:p>
            <a:r>
              <a:rPr lang="en-US" dirty="0">
                <a:solidFill>
                  <a:schemeClr val="bg1"/>
                </a:solidFill>
              </a:rPr>
              <a:t>Charity Casino in St. Albert – November 9 &amp; 10</a:t>
            </a:r>
          </a:p>
          <a:p>
            <a:pPr>
              <a:buClr>
                <a:srgbClr val="FFFFFF"/>
              </a:buClr>
            </a:pPr>
            <a:r>
              <a:rPr lang="en-US" dirty="0">
                <a:solidFill>
                  <a:schemeClr val="bg1"/>
                </a:solidFill>
              </a:rPr>
              <a:t>Family Bingo (November, February and April)</a:t>
            </a:r>
          </a:p>
          <a:p>
            <a:pPr>
              <a:buClr>
                <a:srgbClr val="FFFFFF"/>
              </a:buClr>
            </a:pPr>
            <a:r>
              <a:rPr lang="en-US" dirty="0">
                <a:solidFill>
                  <a:schemeClr val="bg1"/>
                </a:solidFill>
              </a:rPr>
              <a:t>Adult Only Social – </a:t>
            </a:r>
            <a:r>
              <a:rPr lang="en-US">
                <a:solidFill>
                  <a:schemeClr val="bg1"/>
                </a:solidFill>
              </a:rPr>
              <a:t>March 20, 2027 </a:t>
            </a:r>
            <a:endParaRPr lang="en-US" dirty="0">
              <a:solidFill>
                <a:schemeClr val="bg1"/>
              </a:solidFill>
            </a:endParaRPr>
          </a:p>
          <a:p>
            <a:pPr>
              <a:buClr>
                <a:srgbClr val="FFFFFF"/>
              </a:buClr>
            </a:pPr>
            <a:r>
              <a:rPr lang="en-US" dirty="0">
                <a:solidFill>
                  <a:schemeClr val="bg1"/>
                </a:solidFill>
              </a:rPr>
              <a:t>Skip the Depot</a:t>
            </a:r>
          </a:p>
          <a:p>
            <a:pPr>
              <a:buClr>
                <a:srgbClr val="FFFFFF"/>
              </a:buClr>
            </a:pPr>
            <a:r>
              <a:rPr lang="en-US" dirty="0">
                <a:solidFill>
                  <a:schemeClr val="bg1"/>
                </a:solidFill>
              </a:rPr>
              <a:t>Flip Give</a:t>
            </a:r>
          </a:p>
          <a:p>
            <a:pPr>
              <a:buClr>
                <a:srgbClr val="FFFFFF"/>
              </a:buClr>
            </a:pPr>
            <a:endParaRPr lang="en-US" dirty="0"/>
          </a:p>
        </p:txBody>
      </p:sp>
      <p:sp>
        <p:nvSpPr>
          <p:cNvPr id="6" name="Text Placeholder 5">
            <a:extLst>
              <a:ext uri="{FF2B5EF4-FFF2-40B4-BE49-F238E27FC236}">
                <a16:creationId xmlns:a16="http://schemas.microsoft.com/office/drawing/2014/main" id="{6DB964BA-DF40-FB86-86DA-94F46BE50261}"/>
              </a:ext>
            </a:extLst>
          </p:cNvPr>
          <p:cNvSpPr>
            <a:spLocks noGrp="1"/>
          </p:cNvSpPr>
          <p:nvPr>
            <p:ph type="body" sz="quarter" idx="3"/>
          </p:nvPr>
        </p:nvSpPr>
        <p:spPr/>
        <p:txBody>
          <a:bodyPr/>
          <a:lstStyle/>
          <a:p>
            <a:r>
              <a:rPr lang="en-US" dirty="0">
                <a:solidFill>
                  <a:schemeClr val="bg1"/>
                </a:solidFill>
              </a:rPr>
              <a:t>Fundraising Ideas</a:t>
            </a:r>
          </a:p>
        </p:txBody>
      </p:sp>
      <p:sp>
        <p:nvSpPr>
          <p:cNvPr id="4" name="Content Placeholder 3">
            <a:extLst>
              <a:ext uri="{FF2B5EF4-FFF2-40B4-BE49-F238E27FC236}">
                <a16:creationId xmlns:a16="http://schemas.microsoft.com/office/drawing/2014/main" id="{7759D1EE-C682-FD87-139F-7A7E09A921B2}"/>
              </a:ext>
            </a:extLst>
          </p:cNvPr>
          <p:cNvSpPr>
            <a:spLocks noGrp="1"/>
          </p:cNvSpPr>
          <p:nvPr>
            <p:ph sz="quarter" idx="4"/>
          </p:nvPr>
        </p:nvSpPr>
        <p:spPr>
          <a:xfrm>
            <a:off x="5806545" y="1262061"/>
            <a:ext cx="4929188" cy="3672545"/>
          </a:xfrm>
        </p:spPr>
        <p:txBody>
          <a:bodyPr>
            <a:normAutofit fontScale="85000" lnSpcReduction="20000"/>
          </a:bodyPr>
          <a:lstStyle/>
          <a:p>
            <a:r>
              <a:rPr lang="en-US" dirty="0">
                <a:solidFill>
                  <a:schemeClr val="bg1"/>
                </a:solidFill>
              </a:rPr>
              <a:t>Cookie Dough (59 Minute Fundraiser)</a:t>
            </a:r>
          </a:p>
          <a:p>
            <a:pPr>
              <a:buClr>
                <a:srgbClr val="FFFFFF"/>
              </a:buClr>
            </a:pPr>
            <a:r>
              <a:rPr lang="en-US" dirty="0">
                <a:solidFill>
                  <a:schemeClr val="bg1"/>
                </a:solidFill>
              </a:rPr>
              <a:t>Liquor Raffle</a:t>
            </a:r>
          </a:p>
          <a:p>
            <a:pPr>
              <a:buClr>
                <a:srgbClr val="FFFFFF"/>
              </a:buClr>
            </a:pPr>
            <a:r>
              <a:rPr lang="en-US" dirty="0" err="1">
                <a:solidFill>
                  <a:schemeClr val="bg1"/>
                </a:solidFill>
              </a:rPr>
              <a:t>Mundare</a:t>
            </a:r>
            <a:r>
              <a:rPr lang="en-US" dirty="0">
                <a:solidFill>
                  <a:schemeClr val="bg1"/>
                </a:solidFill>
              </a:rPr>
              <a:t> Meats</a:t>
            </a:r>
          </a:p>
          <a:p>
            <a:pPr>
              <a:buClr>
                <a:srgbClr val="FFFFFF"/>
              </a:buClr>
            </a:pPr>
            <a:r>
              <a:rPr lang="en-US" dirty="0">
                <a:solidFill>
                  <a:schemeClr val="bg1"/>
                </a:solidFill>
              </a:rPr>
              <a:t>Popcorn</a:t>
            </a:r>
          </a:p>
          <a:p>
            <a:pPr>
              <a:buClr>
                <a:srgbClr val="FFFFFF"/>
              </a:buClr>
            </a:pPr>
            <a:r>
              <a:rPr lang="en-US" dirty="0">
                <a:solidFill>
                  <a:schemeClr val="bg1"/>
                </a:solidFill>
              </a:rPr>
              <a:t>Purdy’s</a:t>
            </a:r>
          </a:p>
          <a:p>
            <a:pPr>
              <a:buClr>
                <a:srgbClr val="FFFFFF"/>
              </a:buClr>
            </a:pPr>
            <a:r>
              <a:rPr lang="en-US" dirty="0">
                <a:solidFill>
                  <a:schemeClr val="bg1"/>
                </a:solidFill>
              </a:rPr>
              <a:t>Approach companies for cash donations</a:t>
            </a:r>
          </a:p>
          <a:p>
            <a:pPr>
              <a:buClr>
                <a:srgbClr val="FFFFFF"/>
              </a:buClr>
            </a:pPr>
            <a:r>
              <a:rPr lang="en-US" dirty="0">
                <a:solidFill>
                  <a:schemeClr val="bg1"/>
                </a:solidFill>
              </a:rPr>
              <a:t>Apply for more grants</a:t>
            </a:r>
          </a:p>
          <a:p>
            <a:pPr marL="0" indent="0">
              <a:buClr>
                <a:srgbClr val="FFFFFF"/>
              </a:buClr>
              <a:buNone/>
            </a:pPr>
            <a:endParaRPr lang="en-US" dirty="0">
              <a:solidFill>
                <a:schemeClr val="bg1"/>
              </a:solidFill>
            </a:endParaRPr>
          </a:p>
          <a:p>
            <a:pPr marL="0" indent="0">
              <a:buNone/>
            </a:pPr>
            <a:r>
              <a:rPr lang="en-US" dirty="0">
                <a:solidFill>
                  <a:schemeClr val="bg1"/>
                </a:solidFill>
              </a:rPr>
              <a:t>Always open to more Ideas</a:t>
            </a:r>
            <a:r>
              <a:rPr lang="en-US" dirty="0"/>
              <a:t>!</a:t>
            </a:r>
          </a:p>
        </p:txBody>
      </p:sp>
      <p:pic>
        <p:nvPicPr>
          <p:cNvPr id="9" name="Picture 8" descr="A group of cartoon characters pulling a dollar sign&#10;&#10;Description automatically generated">
            <a:extLst>
              <a:ext uri="{FF2B5EF4-FFF2-40B4-BE49-F238E27FC236}">
                <a16:creationId xmlns:a16="http://schemas.microsoft.com/office/drawing/2014/main" id="{6C9ADCBD-7273-04D1-33F8-463A77161CA4}"/>
              </a:ext>
            </a:extLst>
          </p:cNvPr>
          <p:cNvPicPr>
            <a:picLocks noChangeAspect="1"/>
          </p:cNvPicPr>
          <p:nvPr/>
        </p:nvPicPr>
        <p:blipFill>
          <a:blip r:embed="rId2"/>
          <a:stretch>
            <a:fillRect/>
          </a:stretch>
        </p:blipFill>
        <p:spPr>
          <a:xfrm>
            <a:off x="8438941" y="4228641"/>
            <a:ext cx="3704422" cy="2550405"/>
          </a:xfrm>
          <a:prstGeom prst="rect">
            <a:avLst/>
          </a:prstGeom>
        </p:spPr>
      </p:pic>
    </p:spTree>
    <p:extLst>
      <p:ext uri="{BB962C8B-B14F-4D97-AF65-F5344CB8AC3E}">
        <p14:creationId xmlns:p14="http://schemas.microsoft.com/office/powerpoint/2010/main" val="1707924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C2D99-F0B4-7773-3D51-E0B1DD4FCC8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6CD548A-5853-E4BD-5AF4-2D83243C214A}"/>
              </a:ext>
            </a:extLst>
          </p:cNvPr>
          <p:cNvSpPr>
            <a:spLocks noGrp="1"/>
          </p:cNvSpPr>
          <p:nvPr>
            <p:ph type="title"/>
          </p:nvPr>
        </p:nvSpPr>
        <p:spPr>
          <a:xfrm>
            <a:off x="636916" y="404063"/>
            <a:ext cx="8534400" cy="1507067"/>
          </a:xfrm>
        </p:spPr>
        <p:txBody>
          <a:bodyPr/>
          <a:lstStyle/>
          <a:p>
            <a:r>
              <a:rPr lang="en-US" dirty="0">
                <a:solidFill>
                  <a:schemeClr val="bg1"/>
                </a:solidFill>
              </a:rPr>
              <a:t>Why do we fundraise so much?</a:t>
            </a:r>
            <a:endParaRPr lang="en-CA" dirty="0">
              <a:solidFill>
                <a:schemeClr val="bg1"/>
              </a:solidFill>
            </a:endParaRPr>
          </a:p>
        </p:txBody>
      </p:sp>
      <p:sp>
        <p:nvSpPr>
          <p:cNvPr id="12" name="TextBox 11">
            <a:extLst>
              <a:ext uri="{FF2B5EF4-FFF2-40B4-BE49-F238E27FC236}">
                <a16:creationId xmlns:a16="http://schemas.microsoft.com/office/drawing/2014/main" id="{1EB55153-0830-B9D8-4269-2E8FD908CE02}"/>
              </a:ext>
            </a:extLst>
          </p:cNvPr>
          <p:cNvSpPr txBox="1"/>
          <p:nvPr/>
        </p:nvSpPr>
        <p:spPr>
          <a:xfrm>
            <a:off x="227012" y="1707542"/>
            <a:ext cx="10918168" cy="3970318"/>
          </a:xfrm>
          <a:prstGeom prst="rect">
            <a:avLst/>
          </a:prstGeom>
          <a:noFill/>
        </p:spPr>
        <p:txBody>
          <a:bodyPr wrap="square">
            <a:spAutoFit/>
          </a:bodyPr>
          <a:lstStyle/>
          <a:p>
            <a:pPr fontAlgn="base"/>
            <a:r>
              <a:rPr lang="en-US" dirty="0">
                <a:solidFill>
                  <a:schemeClr val="bg1"/>
                </a:solidFill>
              </a:rPr>
              <a:t>Now we are fortunate to get some support for the Sea Cadets. All their mandatory training is covered by the Canadian Armed Forces (CAF). However, anything extra falls on the branch. We also can claim LSA (Local Support Allocation) We need to spend the funds first and then submit for a reimbursement. That is about $2,000.00 to $3,000.00 a year. However, we need to spend the money first.</a:t>
            </a:r>
          </a:p>
          <a:p>
            <a:pPr fontAlgn="base"/>
            <a:endParaRPr lang="en-US" dirty="0">
              <a:solidFill>
                <a:schemeClr val="bg1"/>
              </a:solidFill>
            </a:endParaRPr>
          </a:p>
          <a:p>
            <a:pPr fontAlgn="base"/>
            <a:r>
              <a:rPr lang="en-US" dirty="0">
                <a:solidFill>
                  <a:schemeClr val="bg1"/>
                </a:solidFill>
              </a:rPr>
              <a:t>The corps also get donations from the Legions that support them.  </a:t>
            </a:r>
          </a:p>
          <a:p>
            <a:pPr fontAlgn="base"/>
            <a:r>
              <a:rPr lang="en-US" dirty="0">
                <a:solidFill>
                  <a:schemeClr val="bg1"/>
                </a:solidFill>
              </a:rPr>
              <a:t>Stony Plain for Sea Cadets and Spruce Grove for the Navy League  </a:t>
            </a:r>
          </a:p>
          <a:p>
            <a:pPr fontAlgn="base"/>
            <a:endParaRPr lang="en-US" dirty="0">
              <a:solidFill>
                <a:schemeClr val="bg1"/>
              </a:solidFill>
            </a:endParaRPr>
          </a:p>
          <a:p>
            <a:pPr fontAlgn="base"/>
            <a:r>
              <a:rPr lang="en-US" dirty="0">
                <a:solidFill>
                  <a:schemeClr val="bg1"/>
                </a:solidFill>
              </a:rPr>
              <a:t>The branch also looks for grants we are eligible for. We will also send letters to businesses who want to donate to help with the expenses. If you know of any, please let us know.  </a:t>
            </a:r>
          </a:p>
          <a:p>
            <a:pPr fontAlgn="base"/>
            <a:endParaRPr lang="en-US" dirty="0">
              <a:solidFill>
                <a:schemeClr val="bg1"/>
              </a:solidFill>
            </a:endParaRPr>
          </a:p>
          <a:p>
            <a:pPr fontAlgn="base"/>
            <a:r>
              <a:rPr lang="en-US" dirty="0">
                <a:solidFill>
                  <a:schemeClr val="bg1"/>
                </a:solidFill>
              </a:rPr>
              <a:t>The cadet program is a very cost-effective program that gives your children amazing </a:t>
            </a:r>
          </a:p>
          <a:p>
            <a:pPr fontAlgn="base"/>
            <a:r>
              <a:rPr lang="en-US" dirty="0">
                <a:solidFill>
                  <a:schemeClr val="bg1"/>
                </a:solidFill>
              </a:rPr>
              <a:t>lifelong skills. Your support as a parent matters more than you think.  </a:t>
            </a:r>
          </a:p>
        </p:txBody>
      </p:sp>
    </p:spTree>
    <p:extLst>
      <p:ext uri="{BB962C8B-B14F-4D97-AF65-F5344CB8AC3E}">
        <p14:creationId xmlns:p14="http://schemas.microsoft.com/office/powerpoint/2010/main" val="2375059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549B5C4-32AF-7156-C7AE-B675F0632E36}"/>
              </a:ext>
            </a:extLst>
          </p:cNvPr>
          <p:cNvSpPr>
            <a:spLocks noGrp="1"/>
          </p:cNvSpPr>
          <p:nvPr>
            <p:ph type="title"/>
          </p:nvPr>
        </p:nvSpPr>
        <p:spPr/>
        <p:txBody>
          <a:bodyPr/>
          <a:lstStyle/>
          <a:p>
            <a:r>
              <a:rPr lang="en-US" dirty="0">
                <a:solidFill>
                  <a:schemeClr val="bg1"/>
                </a:solidFill>
              </a:rPr>
              <a:t>Fundraising Commitment </a:t>
            </a:r>
            <a:endParaRPr lang="en-CA" dirty="0">
              <a:solidFill>
                <a:schemeClr val="bg1"/>
              </a:solidFill>
            </a:endParaRPr>
          </a:p>
        </p:txBody>
      </p:sp>
      <p:sp>
        <p:nvSpPr>
          <p:cNvPr id="8" name="Content Placeholder 7">
            <a:extLst>
              <a:ext uri="{FF2B5EF4-FFF2-40B4-BE49-F238E27FC236}">
                <a16:creationId xmlns:a16="http://schemas.microsoft.com/office/drawing/2014/main" id="{4FEBAF56-9E5B-80B7-54C9-0C3D1C3987D0}"/>
              </a:ext>
            </a:extLst>
          </p:cNvPr>
          <p:cNvSpPr>
            <a:spLocks noGrp="1"/>
          </p:cNvSpPr>
          <p:nvPr>
            <p:ph idx="1"/>
          </p:nvPr>
        </p:nvSpPr>
        <p:spPr/>
        <p:txBody>
          <a:bodyPr>
            <a:normAutofit/>
          </a:bodyPr>
          <a:lstStyle/>
          <a:p>
            <a:r>
              <a:rPr lang="en-US" dirty="0">
                <a:solidFill>
                  <a:schemeClr val="bg1"/>
                </a:solidFill>
              </a:rPr>
              <a:t>I know, I know it seems like we ask a lot. But we have set up ways to be able to make it work. </a:t>
            </a:r>
          </a:p>
          <a:p>
            <a:r>
              <a:rPr lang="en-US" dirty="0">
                <a:solidFill>
                  <a:schemeClr val="bg1"/>
                </a:solidFill>
              </a:rPr>
              <a:t>Option One -  Pay $65.00 a month</a:t>
            </a:r>
          </a:p>
          <a:p>
            <a:r>
              <a:rPr lang="en-US" dirty="0">
                <a:solidFill>
                  <a:schemeClr val="bg1"/>
                </a:solidFill>
              </a:rPr>
              <a:t>Option Two -  Sign up to work events, like Bingos, Social etc.</a:t>
            </a:r>
          </a:p>
          <a:p>
            <a:r>
              <a:rPr lang="en-US" dirty="0">
                <a:solidFill>
                  <a:schemeClr val="bg1"/>
                </a:solidFill>
              </a:rPr>
              <a:t>Option Three – Pay $650.00 for the whole year</a:t>
            </a:r>
          </a:p>
          <a:p>
            <a:endParaRPr lang="en-US" dirty="0">
              <a:solidFill>
                <a:schemeClr val="bg1"/>
              </a:solidFill>
            </a:endParaRPr>
          </a:p>
          <a:p>
            <a:r>
              <a:rPr lang="en-US" dirty="0">
                <a:solidFill>
                  <a:schemeClr val="bg1"/>
                </a:solidFill>
              </a:rPr>
              <a:t>Of course you can do all options. Whatever works for your family. </a:t>
            </a:r>
          </a:p>
          <a:p>
            <a:r>
              <a:rPr lang="en-CA" dirty="0">
                <a:solidFill>
                  <a:schemeClr val="bg1"/>
                </a:solidFill>
              </a:rPr>
              <a:t>See us if you have questions</a:t>
            </a:r>
          </a:p>
        </p:txBody>
      </p:sp>
    </p:spTree>
    <p:extLst>
      <p:ext uri="{BB962C8B-B14F-4D97-AF65-F5344CB8AC3E}">
        <p14:creationId xmlns:p14="http://schemas.microsoft.com/office/powerpoint/2010/main" val="2432601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9790B33-EAC1-4724-B3BB-B14E59655FF8}"/>
              </a:ext>
            </a:extLst>
          </p:cNvPr>
          <p:cNvSpPr>
            <a:spLocks noGrp="1"/>
          </p:cNvSpPr>
          <p:nvPr>
            <p:ph type="title"/>
          </p:nvPr>
        </p:nvSpPr>
        <p:spPr/>
        <p:txBody>
          <a:bodyPr/>
          <a:lstStyle/>
          <a:p>
            <a:r>
              <a:rPr lang="en-US" dirty="0"/>
              <a:t> </a:t>
            </a:r>
          </a:p>
        </p:txBody>
      </p:sp>
      <p:sp>
        <p:nvSpPr>
          <p:cNvPr id="10" name="Content Placeholder 9">
            <a:extLst>
              <a:ext uri="{FF2B5EF4-FFF2-40B4-BE49-F238E27FC236}">
                <a16:creationId xmlns:a16="http://schemas.microsoft.com/office/drawing/2014/main" id="{27BAC841-973D-437F-9067-821FA8B90FA0}"/>
              </a:ext>
            </a:extLst>
          </p:cNvPr>
          <p:cNvSpPr>
            <a:spLocks noGrp="1"/>
          </p:cNvSpPr>
          <p:nvPr>
            <p:ph idx="1"/>
          </p:nvPr>
        </p:nvSpPr>
        <p:spPr>
          <a:xfrm>
            <a:off x="4797867" y="1161070"/>
            <a:ext cx="6705019" cy="4535857"/>
          </a:xfrm>
        </p:spPr>
        <p:txBody>
          <a:bodyPr>
            <a:normAutofit/>
          </a:bodyPr>
          <a:lstStyle/>
          <a:p>
            <a:pPr marL="0" indent="0">
              <a:buNone/>
            </a:pPr>
            <a:r>
              <a:rPr lang="en-US" b="1" dirty="0">
                <a:solidFill>
                  <a:schemeClr val="bg1"/>
                </a:solidFill>
              </a:rPr>
              <a:t>Payment Methods for Fundraising / Program Costs</a:t>
            </a:r>
          </a:p>
          <a:p>
            <a:pPr marL="685800" lvl="1">
              <a:buFont typeface="Arial" panose="020B0604020202020204" pitchFamily="34" charset="0"/>
              <a:buChar char="•"/>
            </a:pPr>
            <a:r>
              <a:rPr lang="en-US" dirty="0">
                <a:solidFill>
                  <a:schemeClr val="bg1"/>
                </a:solidFill>
              </a:rPr>
              <a:t>E-Transfer</a:t>
            </a:r>
          </a:p>
          <a:p>
            <a:pPr marL="1085850" lvl="2">
              <a:buFont typeface="Arial" panose="020B0604020202020204" pitchFamily="34" charset="0"/>
              <a:buChar char="•"/>
            </a:pPr>
            <a:r>
              <a:rPr lang="en-US" dirty="0">
                <a:solidFill>
                  <a:schemeClr val="bg1"/>
                </a:solidFill>
                <a:hlinkClick r:id="rId2">
                  <a:extLst>
                    <a:ext uri="{A12FA001-AC4F-418D-AE19-62706E023703}">
                      <ahyp:hlinkClr xmlns:ahyp="http://schemas.microsoft.com/office/drawing/2018/hyperlinkcolor" val="tx"/>
                    </a:ext>
                  </a:extLst>
                </a:hlinkClick>
              </a:rPr>
              <a:t>stonyplaintreasurer@abnavyleague.ca</a:t>
            </a:r>
            <a:endParaRPr lang="en-US" dirty="0">
              <a:solidFill>
                <a:schemeClr val="bg1"/>
              </a:solidFill>
            </a:endParaRPr>
          </a:p>
          <a:p>
            <a:pPr marL="685800" lvl="1">
              <a:buFont typeface="Arial" panose="020B0604020202020204" pitchFamily="34" charset="0"/>
              <a:buChar char="•"/>
            </a:pPr>
            <a:r>
              <a:rPr lang="en-US" dirty="0">
                <a:solidFill>
                  <a:schemeClr val="bg1"/>
                </a:solidFill>
              </a:rPr>
              <a:t>Cash / Cheque at Branch Table</a:t>
            </a:r>
            <a:endParaRPr lang="en-US" sz="2000" dirty="0">
              <a:solidFill>
                <a:schemeClr val="bg1"/>
              </a:solidFill>
            </a:endParaRPr>
          </a:p>
          <a:p>
            <a:pPr marL="400050" lvl="1" indent="0">
              <a:buNone/>
            </a:pPr>
            <a:r>
              <a:rPr lang="en-US" sz="1400" dirty="0">
                <a:solidFill>
                  <a:schemeClr val="bg1"/>
                </a:solidFill>
              </a:rPr>
              <a:t>All E-transfers </a:t>
            </a:r>
            <a:r>
              <a:rPr lang="en-US" sz="1400" b="1" dirty="0">
                <a:solidFill>
                  <a:schemeClr val="bg1"/>
                </a:solidFill>
              </a:rPr>
              <a:t>Must</a:t>
            </a:r>
            <a:r>
              <a:rPr lang="en-US" sz="1400" dirty="0">
                <a:solidFill>
                  <a:schemeClr val="bg1"/>
                </a:solidFill>
              </a:rPr>
              <a:t> Have A Message With Cadet Name And Fundraiser Identification</a:t>
            </a:r>
          </a:p>
          <a:p>
            <a:pPr marL="400050" lvl="1" indent="0">
              <a:buNone/>
            </a:pPr>
            <a:r>
              <a:rPr lang="en-US" sz="1400" dirty="0">
                <a:solidFill>
                  <a:schemeClr val="bg1"/>
                </a:solidFill>
              </a:rPr>
              <a:t>All Cash / Cheques </a:t>
            </a:r>
            <a:r>
              <a:rPr lang="en-US" sz="1400" b="1" dirty="0">
                <a:solidFill>
                  <a:schemeClr val="bg1"/>
                </a:solidFill>
              </a:rPr>
              <a:t>Must</a:t>
            </a:r>
            <a:r>
              <a:rPr lang="en-US" sz="1400" dirty="0">
                <a:solidFill>
                  <a:schemeClr val="bg1"/>
                </a:solidFill>
              </a:rPr>
              <a:t> Be Placed In An Envelope At Branch Table Labeled With Cadet Name And what the funds are for</a:t>
            </a:r>
          </a:p>
          <a:p>
            <a:pPr marL="400050" lvl="1" indent="0">
              <a:buNone/>
            </a:pPr>
            <a:r>
              <a:rPr lang="en-US" sz="1400" dirty="0">
                <a:solidFill>
                  <a:schemeClr val="bg1"/>
                </a:solidFill>
              </a:rPr>
              <a:t>Cheques Are To Be Made Out To: Nloc Stony Plain Branch</a:t>
            </a:r>
          </a:p>
          <a:p>
            <a:pPr marL="400050" lvl="1" indent="0">
              <a:buNone/>
            </a:pPr>
            <a:endParaRPr lang="en-US" sz="2000" dirty="0">
              <a:solidFill>
                <a:schemeClr val="bg1"/>
              </a:solidFill>
            </a:endParaRPr>
          </a:p>
          <a:p>
            <a:pPr marL="400050" lvl="1" indent="0">
              <a:buNone/>
            </a:pPr>
            <a:endParaRPr lang="en-US" dirty="0">
              <a:solidFill>
                <a:schemeClr val="bg1"/>
              </a:solidFill>
            </a:endParaRPr>
          </a:p>
          <a:p>
            <a:endParaRPr lang="en-US" dirty="0"/>
          </a:p>
        </p:txBody>
      </p:sp>
      <p:sp>
        <p:nvSpPr>
          <p:cNvPr id="11" name="Text Placeholder 10">
            <a:extLst>
              <a:ext uri="{FF2B5EF4-FFF2-40B4-BE49-F238E27FC236}">
                <a16:creationId xmlns:a16="http://schemas.microsoft.com/office/drawing/2014/main" id="{7C777904-BB55-43FB-8F79-E137311BB9F6}"/>
              </a:ext>
            </a:extLst>
          </p:cNvPr>
          <p:cNvSpPr>
            <a:spLocks noGrp="1"/>
          </p:cNvSpPr>
          <p:nvPr>
            <p:ph type="body" sz="half" idx="2"/>
          </p:nvPr>
        </p:nvSpPr>
        <p:spPr>
          <a:xfrm>
            <a:off x="6321576" y="4431128"/>
            <a:ext cx="3657600" cy="2091267"/>
          </a:xfrm>
        </p:spPr>
        <p:txBody>
          <a:bodyPr>
            <a:normAutofit fontScale="92500" lnSpcReduction="10000"/>
          </a:bodyPr>
          <a:lstStyle/>
          <a:p>
            <a:r>
              <a:rPr lang="en-US" b="1" dirty="0">
                <a:solidFill>
                  <a:schemeClr val="bg1"/>
                </a:solidFill>
              </a:rPr>
              <a:t>As a charitable organization, The Navy League of Canada is regulated by AGLC.  </a:t>
            </a:r>
          </a:p>
          <a:p>
            <a:pPr marL="285750" indent="-285750">
              <a:buFont typeface="Arial" panose="020B0604020202020204" pitchFamily="34" charset="0"/>
              <a:buChar char="•"/>
            </a:pPr>
            <a:r>
              <a:rPr lang="en-US" b="1" dirty="0">
                <a:solidFill>
                  <a:schemeClr val="bg1"/>
                </a:solidFill>
              </a:rPr>
              <a:t>Strict rules &amp; guidelines around Raffles, Bingos &amp; Casinos.</a:t>
            </a:r>
          </a:p>
          <a:p>
            <a:pPr marL="285750" indent="-285750">
              <a:buFont typeface="Arial" panose="020B0604020202020204" pitchFamily="34" charset="0"/>
              <a:buChar char="•"/>
            </a:pPr>
            <a:r>
              <a:rPr lang="en-US" b="1" dirty="0">
                <a:solidFill>
                  <a:schemeClr val="bg1"/>
                </a:solidFill>
              </a:rPr>
              <a:t>Our procedures and paperwork can be randomly audited by AGLC.</a:t>
            </a:r>
          </a:p>
        </p:txBody>
      </p:sp>
      <p:pic>
        <p:nvPicPr>
          <p:cNvPr id="3" name="Picture 2" descr="A person wearing sunglasses&#10;&#10;Description automatically generated">
            <a:extLst>
              <a:ext uri="{FF2B5EF4-FFF2-40B4-BE49-F238E27FC236}">
                <a16:creationId xmlns:a16="http://schemas.microsoft.com/office/drawing/2014/main" id="{63318C92-9D86-4DB8-B660-74F2ADDE5A9B}"/>
              </a:ext>
            </a:extLst>
          </p:cNvPr>
          <p:cNvPicPr>
            <a:picLocks noChangeAspect="1"/>
          </p:cNvPicPr>
          <p:nvPr/>
        </p:nvPicPr>
        <p:blipFill>
          <a:blip r:embed="rId3"/>
          <a:stretch>
            <a:fillRect/>
          </a:stretch>
        </p:blipFill>
        <p:spPr>
          <a:xfrm>
            <a:off x="303725" y="1245704"/>
            <a:ext cx="4366591" cy="4366591"/>
          </a:xfrm>
          <a:prstGeom prst="rect">
            <a:avLst/>
          </a:prstGeom>
        </p:spPr>
      </p:pic>
    </p:spTree>
    <p:extLst>
      <p:ext uri="{BB962C8B-B14F-4D97-AF65-F5344CB8AC3E}">
        <p14:creationId xmlns:p14="http://schemas.microsoft.com/office/powerpoint/2010/main" val="404498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8E157-BBA2-4BFC-B882-C1F0F24616A8}"/>
              </a:ext>
            </a:extLst>
          </p:cNvPr>
          <p:cNvSpPr>
            <a:spLocks noGrp="1"/>
          </p:cNvSpPr>
          <p:nvPr>
            <p:ph type="title"/>
          </p:nvPr>
        </p:nvSpPr>
        <p:spPr>
          <a:xfrm>
            <a:off x="684212" y="4487332"/>
            <a:ext cx="7350079" cy="1507067"/>
          </a:xfrm>
        </p:spPr>
        <p:txBody>
          <a:bodyPr>
            <a:normAutofit/>
          </a:bodyPr>
          <a:lstStyle/>
          <a:p>
            <a:pPr algn="ctr">
              <a:lnSpc>
                <a:spcPct val="90000"/>
              </a:lnSpc>
            </a:pPr>
            <a:br>
              <a:rPr lang="en-US" sz="3300" dirty="0"/>
            </a:br>
            <a:r>
              <a:rPr lang="en-US" sz="3300" dirty="0">
                <a:solidFill>
                  <a:schemeClr val="bg1"/>
                </a:solidFill>
              </a:rPr>
              <a:t>“Respect should be the first thing you give”</a:t>
            </a:r>
            <a:endParaRPr lang="en-US" dirty="0">
              <a:solidFill>
                <a:schemeClr val="bg1"/>
              </a:solidFill>
            </a:endParaRPr>
          </a:p>
        </p:txBody>
      </p:sp>
      <p:sp>
        <p:nvSpPr>
          <p:cNvPr id="3" name="Content Placeholder 2">
            <a:extLst>
              <a:ext uri="{FF2B5EF4-FFF2-40B4-BE49-F238E27FC236}">
                <a16:creationId xmlns:a16="http://schemas.microsoft.com/office/drawing/2014/main" id="{E448F3DA-54EF-400C-8883-134A16D88974}"/>
              </a:ext>
            </a:extLst>
          </p:cNvPr>
          <p:cNvSpPr>
            <a:spLocks noGrp="1"/>
          </p:cNvSpPr>
          <p:nvPr>
            <p:ph idx="1"/>
          </p:nvPr>
        </p:nvSpPr>
        <p:spPr>
          <a:xfrm>
            <a:off x="684212" y="685800"/>
            <a:ext cx="7350079" cy="3615267"/>
          </a:xfrm>
        </p:spPr>
        <p:txBody>
          <a:bodyPr>
            <a:normAutofit fontScale="92500" lnSpcReduction="10000"/>
          </a:bodyPr>
          <a:lstStyle/>
          <a:p>
            <a:r>
              <a:rPr lang="en-US" sz="1700" dirty="0">
                <a:solidFill>
                  <a:schemeClr val="bg1"/>
                </a:solidFill>
              </a:rPr>
              <a:t>The Navy League of Alberta – Stony Plain Division is run by volunteers! We make time out of our day to </a:t>
            </a:r>
            <a:r>
              <a:rPr lang="en-US" sz="1700" dirty="0" err="1">
                <a:solidFill>
                  <a:schemeClr val="bg1"/>
                </a:solidFill>
              </a:rPr>
              <a:t>get’er</a:t>
            </a:r>
            <a:r>
              <a:rPr lang="en-US" sz="1700" dirty="0">
                <a:solidFill>
                  <a:schemeClr val="bg1"/>
                </a:solidFill>
              </a:rPr>
              <a:t> done! </a:t>
            </a:r>
          </a:p>
          <a:p>
            <a:r>
              <a:rPr lang="en-US" sz="1700" dirty="0">
                <a:solidFill>
                  <a:schemeClr val="bg1"/>
                </a:solidFill>
              </a:rPr>
              <a:t>All Questions &amp; Concerns should be handled via Amanda Hall (Branch President), Jamie Rupert (Sea Cadet CO), or Jurgen Stolk (Navy League CO) </a:t>
            </a:r>
            <a:r>
              <a:rPr lang="en-US" sz="1700" b="1" dirty="0">
                <a:solidFill>
                  <a:schemeClr val="bg1"/>
                </a:solidFill>
              </a:rPr>
              <a:t>first and foremost!  </a:t>
            </a:r>
          </a:p>
          <a:p>
            <a:pPr>
              <a:buClr>
                <a:srgbClr val="FFFFFF"/>
              </a:buClr>
            </a:pPr>
            <a:endParaRPr lang="en-US" sz="1700" b="1" dirty="0">
              <a:solidFill>
                <a:schemeClr val="bg1"/>
              </a:solidFill>
            </a:endParaRPr>
          </a:p>
          <a:p>
            <a:pPr lvl="1" algn="just"/>
            <a:r>
              <a:rPr lang="en-US" sz="1700" b="1" dirty="0">
                <a:solidFill>
                  <a:schemeClr val="bg1"/>
                </a:solidFill>
              </a:rPr>
              <a:t>Amanda Hall- 	</a:t>
            </a:r>
            <a:r>
              <a:rPr lang="en-US" sz="1700" b="1" dirty="0">
                <a:solidFill>
                  <a:schemeClr val="bg1"/>
                </a:solidFill>
                <a:hlinkClick r:id="rId2">
                  <a:extLst>
                    <a:ext uri="{A12FA001-AC4F-418D-AE19-62706E023703}">
                      <ahyp:hlinkClr xmlns:ahyp="http://schemas.microsoft.com/office/drawing/2018/hyperlinkcolor" val="tx"/>
                    </a:ext>
                  </a:extLst>
                </a:hlinkClick>
              </a:rPr>
              <a:t>stonyplainpresident@abnavyleague.ca</a:t>
            </a:r>
            <a:endParaRPr lang="en-US" sz="1700" b="1" dirty="0">
              <a:solidFill>
                <a:schemeClr val="bg1"/>
              </a:solidFill>
            </a:endParaRPr>
          </a:p>
          <a:p>
            <a:pPr lvl="1"/>
            <a:r>
              <a:rPr lang="en-US" sz="1700" b="1" dirty="0">
                <a:solidFill>
                  <a:schemeClr val="bg1"/>
                </a:solidFill>
              </a:rPr>
              <a:t>Jamie Rupert-	</a:t>
            </a:r>
            <a:r>
              <a:rPr lang="en-CA" sz="1700" b="1" u="sng" dirty="0">
                <a:solidFill>
                  <a:schemeClr val="bg1"/>
                </a:solidFill>
                <a:hlinkClick r:id="rId3">
                  <a:extLst>
                    <a:ext uri="{A12FA001-AC4F-418D-AE19-62706E023703}">
                      <ahyp:hlinkClr xmlns:ahyp="http://schemas.microsoft.com/office/drawing/2018/hyperlinkcolor" val="tx"/>
                    </a:ext>
                  </a:extLst>
                </a:hlinkClick>
              </a:rPr>
              <a:t>jamie.rupert@cadets.gc.ca</a:t>
            </a:r>
            <a:endParaRPr lang="en-CA" sz="1700" b="1" u="sng" dirty="0">
              <a:solidFill>
                <a:schemeClr val="bg1"/>
              </a:solidFill>
            </a:endParaRPr>
          </a:p>
          <a:p>
            <a:pPr lvl="1"/>
            <a:r>
              <a:rPr lang="en-US" sz="1700" b="1" dirty="0">
                <a:solidFill>
                  <a:schemeClr val="bg1"/>
                </a:solidFill>
              </a:rPr>
              <a:t>Kayla Thorne- 	</a:t>
            </a:r>
            <a:r>
              <a:rPr lang="en-US" sz="1700" b="1" dirty="0">
                <a:solidFill>
                  <a:schemeClr val="bg1"/>
                </a:solidFill>
                <a:ea typeface="+mn-lt"/>
                <a:cs typeface="+mn-lt"/>
                <a:hlinkClick r:id="rId4">
                  <a:extLst>
                    <a:ext uri="{A12FA001-AC4F-418D-AE19-62706E023703}">
                      <ahyp:hlinkClr xmlns:ahyp="http://schemas.microsoft.com/office/drawing/2018/hyperlinkcolor" val="tx"/>
                    </a:ext>
                  </a:extLst>
                </a:hlinkClick>
              </a:rPr>
              <a:t>co.nlcc.ejstolk@abnavyleague.ca</a:t>
            </a:r>
            <a:r>
              <a:rPr lang="en-US" sz="1700" b="1" dirty="0">
                <a:solidFill>
                  <a:schemeClr val="bg1"/>
                </a:solidFill>
                <a:ea typeface="+mn-lt"/>
                <a:cs typeface="+mn-lt"/>
              </a:rPr>
              <a:t> </a:t>
            </a:r>
          </a:p>
          <a:p>
            <a:pPr marL="457200" lvl="1" indent="0">
              <a:buClr>
                <a:srgbClr val="FFFFFF"/>
              </a:buClr>
              <a:buNone/>
            </a:pPr>
            <a:endParaRPr lang="en-US" sz="1700" b="1" dirty="0">
              <a:solidFill>
                <a:schemeClr val="bg1"/>
              </a:solidFill>
            </a:endParaRPr>
          </a:p>
          <a:p>
            <a:r>
              <a:rPr lang="en-US" sz="1700" b="1" u="sng" dirty="0">
                <a:solidFill>
                  <a:schemeClr val="bg1"/>
                </a:solidFill>
              </a:rPr>
              <a:t>As always – Branch Executive is available Wednesday nights at the table in the foyer of the Ship (Hall)!</a:t>
            </a:r>
          </a:p>
        </p:txBody>
      </p:sp>
      <p:pic>
        <p:nvPicPr>
          <p:cNvPr id="6" name="Picture 5" descr="A close-up of two hands&#10;&#10;Description automatically generated">
            <a:extLst>
              <a:ext uri="{FF2B5EF4-FFF2-40B4-BE49-F238E27FC236}">
                <a16:creationId xmlns:a16="http://schemas.microsoft.com/office/drawing/2014/main" id="{8480375A-0C11-1A1A-A475-F51B46E05754}"/>
              </a:ext>
            </a:extLst>
          </p:cNvPr>
          <p:cNvPicPr>
            <a:picLocks noChangeAspect="1"/>
          </p:cNvPicPr>
          <p:nvPr/>
        </p:nvPicPr>
        <p:blipFill>
          <a:blip r:embed="rId5"/>
          <a:srcRect l="22190" r="3070" b="-1"/>
          <a:stretch/>
        </p:blipFill>
        <p:spPr>
          <a:xfrm>
            <a:off x="8314288" y="732999"/>
            <a:ext cx="3239538" cy="4334450"/>
          </a:xfrm>
          <a:custGeom>
            <a:avLst/>
            <a:gdLst/>
            <a:ahLst/>
            <a:cxnLst/>
            <a:rect l="l" t="t" r="r" b="b"/>
            <a:pathLst>
              <a:path w="3239538" h="4334450">
                <a:moveTo>
                  <a:pt x="322464" y="0"/>
                </a:moveTo>
                <a:lnTo>
                  <a:pt x="3239538" y="0"/>
                </a:lnTo>
                <a:lnTo>
                  <a:pt x="3239538" y="4011987"/>
                </a:lnTo>
                <a:lnTo>
                  <a:pt x="2917075" y="4334450"/>
                </a:lnTo>
                <a:lnTo>
                  <a:pt x="0" y="4334450"/>
                </a:lnTo>
                <a:lnTo>
                  <a:pt x="0" y="322464"/>
                </a:lnTo>
                <a:close/>
              </a:path>
            </a:pathLst>
          </a:custGeom>
          <a:ln w="15875">
            <a:solidFill>
              <a:srgbClr val="FFFFFF">
                <a:alpha val="40000"/>
              </a:srgbClr>
            </a:solidFill>
          </a:ln>
          <a:effectLst>
            <a:innerShdw blurRad="57150" dist="38100" dir="14460000">
              <a:prstClr val="black">
                <a:alpha val="70000"/>
              </a:prstClr>
            </a:innerShdw>
          </a:effectLst>
        </p:spPr>
      </p:pic>
      <p:grpSp>
        <p:nvGrpSpPr>
          <p:cNvPr id="15" name="Group 14">
            <a:extLst>
              <a:ext uri="{FF2B5EF4-FFF2-40B4-BE49-F238E27FC236}">
                <a16:creationId xmlns:a16="http://schemas.microsoft.com/office/drawing/2014/main" id="{6B975FEB-EB22-4265-87DB-98C8B1A03E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59517"/>
            <a:ext cx="2981858" cy="3208867"/>
            <a:chOff x="9206969" y="2963333"/>
            <a:chExt cx="2981858" cy="3208867"/>
          </a:xfrm>
        </p:grpSpPr>
        <p:cxnSp>
          <p:nvCxnSpPr>
            <p:cNvPr id="16" name="Straight Connector 15">
              <a:extLst>
                <a:ext uri="{FF2B5EF4-FFF2-40B4-BE49-F238E27FC236}">
                  <a16:creationId xmlns:a16="http://schemas.microsoft.com/office/drawing/2014/main" id="{165F12FA-1912-4E22-A32D-0831ADB49AC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D85A33A-E141-4004-96FE-2B25852F78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DBBF9A1-F02B-475F-8E25-E42F600534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C4E10861-F5C5-4FCE-BB8E-126306C8C7D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9EE8BD36-DC78-4FAA-AC76-FF2D4FAD335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21354325"/>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255</TotalTime>
  <Words>1009</Words>
  <Application>Microsoft Office PowerPoint</Application>
  <PresentationFormat>Widescreen</PresentationFormat>
  <Paragraphs>116</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Arial</vt:lpstr>
      <vt:lpstr>Calibri</vt:lpstr>
      <vt:lpstr>Century Gothic</vt:lpstr>
      <vt:lpstr>T3Font_0</vt:lpstr>
      <vt:lpstr>T3Font_1</vt:lpstr>
      <vt:lpstr>Wingdings 3</vt:lpstr>
      <vt:lpstr>Slice</vt:lpstr>
      <vt:lpstr>Parent Meeting</vt:lpstr>
      <vt:lpstr>Agenda</vt:lpstr>
      <vt:lpstr>MESSAGE FROM THE PRESIDENT NAVY LEAGUE OF CANADA STONY PLAIN BRANCH  Welcome Back  Branch Introduction  </vt:lpstr>
      <vt:lpstr>The executive </vt:lpstr>
      <vt:lpstr>Directors at large </vt:lpstr>
      <vt:lpstr>Community is key</vt:lpstr>
      <vt:lpstr>Our Fundraising Program</vt:lpstr>
      <vt:lpstr>Why do we fundraise so much?</vt:lpstr>
      <vt:lpstr>Why do we fundraise so much?</vt:lpstr>
      <vt:lpstr>Fundraisers  </vt:lpstr>
      <vt:lpstr>Why do we fundraise so much?</vt:lpstr>
      <vt:lpstr>Fundraising Commitment </vt:lpstr>
      <vt:lpstr> </vt:lpstr>
      <vt:lpstr> “Respect should be the first thing you give”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Stony Plain Branch Meeting</dc:title>
  <dc:creator>Carrie Williams</dc:creator>
  <cp:lastModifiedBy>StonyPlainPresident (AB)</cp:lastModifiedBy>
  <cp:revision>172</cp:revision>
  <dcterms:created xsi:type="dcterms:W3CDTF">2020-10-24T18:40:59Z</dcterms:created>
  <dcterms:modified xsi:type="dcterms:W3CDTF">2026-09-26T20:21:41Z</dcterms:modified>
</cp:coreProperties>
</file>